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21374100" cy="30276800"/>
  <p:notesSz cx="6858000" cy="9144000"/>
  <p:embeddedFontLst>
    <p:embeddedFont>
      <p:font typeface="Arial Bold" panose="020B0704020202020204" pitchFamily="34" charset="0"/>
      <p:regular r:id="rId7"/>
      <p:bold r:id="rId8"/>
    </p:embeddedFont>
    <p:embeddedFont>
      <p:font typeface="Arial Bold Italics" panose="020B0604020202020204" charset="0"/>
      <p:regular r:id="rId9"/>
    </p:embeddedFont>
    <p:embeddedFont>
      <p:font typeface="Arimo Bold" panose="020B0604020202020204" charset="0"/>
      <p:regular r:id="rId10"/>
    </p:embeddedFont>
    <p:embeddedFont>
      <p:font typeface="Arimo Bold Italics"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www.instagram.com/sit_sustainability_tclf" TargetMode="External"/><Relationship Id="rId3" Type="http://schemas.openxmlformats.org/officeDocument/2006/relationships/image" Target="../media/image2.png"/><Relationship Id="rId7" Type="http://schemas.openxmlformats.org/officeDocument/2006/relationships/hyperlink" Target="https://www.linkedin.com/company/sit-sustainability-in-tclf" TargetMode="External"/><Relationship Id="rId12"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8.png"/><Relationship Id="rId5" Type="http://schemas.openxmlformats.org/officeDocument/2006/relationships/image" Target="../media/image4.png"/><Relationship Id="rId15" Type="http://schemas.openxmlformats.org/officeDocument/2006/relationships/image" Target="../media/image11.svg"/><Relationship Id="rId10" Type="http://schemas.openxmlformats.org/officeDocument/2006/relationships/hyperlink" Target="https://www.facebook.com/profile.php?id=61556562224340" TargetMode="External"/><Relationship Id="rId4" Type="http://schemas.openxmlformats.org/officeDocument/2006/relationships/image" Target="../media/image3.png"/><Relationship Id="rId9" Type="http://schemas.openxmlformats.org/officeDocument/2006/relationships/image" Target="../media/image7.sv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3.png"/><Relationship Id="rId7" Type="http://schemas.openxmlformats.org/officeDocument/2006/relationships/image" Target="../media/image16.jpeg"/><Relationship Id="rId12" Type="http://schemas.openxmlformats.org/officeDocument/2006/relationships/image" Target="../media/image21.svg"/><Relationship Id="rId17" Type="http://schemas.openxmlformats.org/officeDocument/2006/relationships/image" Target="../media/image26.svg"/><Relationship Id="rId2" Type="http://schemas.openxmlformats.org/officeDocument/2006/relationships/image" Target="../media/image1.png"/><Relationship Id="rId16"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svg"/><Relationship Id="rId4" Type="http://schemas.openxmlformats.org/officeDocument/2006/relationships/image" Target="../media/image2.png"/><Relationship Id="rId9" Type="http://schemas.openxmlformats.org/officeDocument/2006/relationships/image" Target="../media/image18.png"/><Relationship Id="rId14" Type="http://schemas.openxmlformats.org/officeDocument/2006/relationships/image" Target="../media/image23.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www.sitproject.eu" TargetMode="External"/><Relationship Id="rId5" Type="http://schemas.openxmlformats.org/officeDocument/2006/relationships/image" Target="../media/image2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hyperlink" Target="https://www.facebook.com/profile.php?id=61556562224340" TargetMode="External"/><Relationship Id="rId13" Type="http://schemas.openxmlformats.org/officeDocument/2006/relationships/hyperlink" Target="https://www.instagram.com/sit_sustainability_tclf" TargetMode="External"/><Relationship Id="rId3" Type="http://schemas.openxmlformats.org/officeDocument/2006/relationships/image" Target="../media/image2.png"/><Relationship Id="rId7" Type="http://schemas.openxmlformats.org/officeDocument/2006/relationships/image" Target="../media/image7.svg"/><Relationship Id="rId12" Type="http://schemas.openxmlformats.org/officeDocument/2006/relationships/hyperlink" Target="http://www.sitproject.eu"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9.png"/><Relationship Id="rId5" Type="http://schemas.openxmlformats.org/officeDocument/2006/relationships/hyperlink" Target="https://www.linkedin.com/company/sit-sustainability-in-tclf" TargetMode="External"/><Relationship Id="rId15" Type="http://schemas.openxmlformats.org/officeDocument/2006/relationships/image" Target="../media/image11.svg"/><Relationship Id="rId10" Type="http://schemas.openxmlformats.org/officeDocument/2006/relationships/image" Target="../media/image9.svg"/><Relationship Id="rId4" Type="http://schemas.openxmlformats.org/officeDocument/2006/relationships/image" Target="../media/image28.png"/><Relationship Id="rId9" Type="http://schemas.openxmlformats.org/officeDocument/2006/relationships/image" Target="../media/image8.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4106" y="140888"/>
            <a:ext cx="5076771" cy="5076771"/>
            <a:chOff x="0" y="0"/>
            <a:chExt cx="6769028" cy="6769028"/>
          </a:xfrm>
        </p:grpSpPr>
        <p:sp>
          <p:nvSpPr>
            <p:cNvPr id="3" name="Freeform 3"/>
            <p:cNvSpPr/>
            <p:nvPr/>
          </p:nvSpPr>
          <p:spPr>
            <a:xfrm>
              <a:off x="0" y="0"/>
              <a:ext cx="6768973" cy="6768973"/>
            </a:xfrm>
            <a:custGeom>
              <a:avLst/>
              <a:gdLst/>
              <a:ahLst/>
              <a:cxnLst/>
              <a:rect l="l" t="t" r="r" b="b"/>
              <a:pathLst>
                <a:path w="6768973" h="6768973">
                  <a:moveTo>
                    <a:pt x="0" y="0"/>
                  </a:moveTo>
                  <a:lnTo>
                    <a:pt x="6768973" y="0"/>
                  </a:lnTo>
                  <a:lnTo>
                    <a:pt x="6768973" y="6768973"/>
                  </a:lnTo>
                  <a:lnTo>
                    <a:pt x="0" y="6768973"/>
                  </a:lnTo>
                  <a:lnTo>
                    <a:pt x="0" y="0"/>
                  </a:lnTo>
                  <a:close/>
                </a:path>
              </a:pathLst>
            </a:custGeom>
            <a:blipFill>
              <a:blip r:embed="rId2"/>
              <a:stretch>
                <a:fillRect/>
              </a:stretch>
            </a:blipFill>
          </p:spPr>
        </p:sp>
      </p:grpSp>
      <p:grpSp>
        <p:nvGrpSpPr>
          <p:cNvPr id="4" name="Group 4"/>
          <p:cNvGrpSpPr/>
          <p:nvPr/>
        </p:nvGrpSpPr>
        <p:grpSpPr>
          <a:xfrm>
            <a:off x="6368019" y="140888"/>
            <a:ext cx="5577673" cy="4542154"/>
            <a:chOff x="0" y="0"/>
            <a:chExt cx="7436897" cy="6056206"/>
          </a:xfrm>
        </p:grpSpPr>
        <p:sp>
          <p:nvSpPr>
            <p:cNvPr id="5" name="Freeform 5"/>
            <p:cNvSpPr/>
            <p:nvPr/>
          </p:nvSpPr>
          <p:spPr>
            <a:xfrm>
              <a:off x="0" y="0"/>
              <a:ext cx="7436866" cy="6056249"/>
            </a:xfrm>
            <a:custGeom>
              <a:avLst/>
              <a:gdLst/>
              <a:ahLst/>
              <a:cxnLst/>
              <a:rect l="l" t="t" r="r" b="b"/>
              <a:pathLst>
                <a:path w="7436866" h="6056249">
                  <a:moveTo>
                    <a:pt x="0" y="0"/>
                  </a:moveTo>
                  <a:lnTo>
                    <a:pt x="7436866" y="0"/>
                  </a:lnTo>
                  <a:lnTo>
                    <a:pt x="7436866" y="6056249"/>
                  </a:lnTo>
                  <a:lnTo>
                    <a:pt x="0" y="6056249"/>
                  </a:lnTo>
                  <a:lnTo>
                    <a:pt x="0" y="0"/>
                  </a:lnTo>
                  <a:close/>
                </a:path>
              </a:pathLst>
            </a:custGeom>
            <a:blipFill>
              <a:blip r:embed="rId3"/>
              <a:stretch>
                <a:fillRect/>
              </a:stretch>
            </a:blipFill>
          </p:spPr>
        </p:sp>
      </p:grpSp>
      <p:grpSp>
        <p:nvGrpSpPr>
          <p:cNvPr id="6" name="Group 6"/>
          <p:cNvGrpSpPr/>
          <p:nvPr/>
        </p:nvGrpSpPr>
        <p:grpSpPr>
          <a:xfrm>
            <a:off x="174211" y="6812764"/>
            <a:ext cx="20934802" cy="5125348"/>
            <a:chOff x="0" y="0"/>
            <a:chExt cx="35911588" cy="8792028"/>
          </a:xfrm>
        </p:grpSpPr>
        <p:sp>
          <p:nvSpPr>
            <p:cNvPr id="7" name="Freeform 7"/>
            <p:cNvSpPr/>
            <p:nvPr/>
          </p:nvSpPr>
          <p:spPr>
            <a:xfrm>
              <a:off x="0" y="0"/>
              <a:ext cx="35911579" cy="8791998"/>
            </a:xfrm>
            <a:custGeom>
              <a:avLst/>
              <a:gdLst/>
              <a:ahLst/>
              <a:cxnLst/>
              <a:rect l="l" t="t" r="r" b="b"/>
              <a:pathLst>
                <a:path w="35911579" h="8791998">
                  <a:moveTo>
                    <a:pt x="0" y="0"/>
                  </a:moveTo>
                  <a:lnTo>
                    <a:pt x="35911579" y="0"/>
                  </a:lnTo>
                  <a:lnTo>
                    <a:pt x="35911579" y="8791998"/>
                  </a:lnTo>
                  <a:lnTo>
                    <a:pt x="0" y="8791998"/>
                  </a:lnTo>
                  <a:lnTo>
                    <a:pt x="0" y="0"/>
                  </a:lnTo>
                  <a:close/>
                </a:path>
              </a:pathLst>
            </a:custGeom>
            <a:blipFill>
              <a:blip r:embed="rId4"/>
              <a:stretch>
                <a:fillRect t="-64878" b="-64878"/>
              </a:stretch>
            </a:blipFill>
          </p:spPr>
        </p:sp>
      </p:grpSp>
      <p:sp>
        <p:nvSpPr>
          <p:cNvPr id="8" name="Freeform 8"/>
          <p:cNvSpPr/>
          <p:nvPr/>
        </p:nvSpPr>
        <p:spPr>
          <a:xfrm>
            <a:off x="798413" y="6623342"/>
            <a:ext cx="8018547" cy="4991049"/>
          </a:xfrm>
          <a:custGeom>
            <a:avLst/>
            <a:gdLst/>
            <a:ahLst/>
            <a:cxnLst/>
            <a:rect l="l" t="t" r="r" b="b"/>
            <a:pathLst>
              <a:path w="8018547" h="4991049">
                <a:moveTo>
                  <a:pt x="0" y="0"/>
                </a:moveTo>
                <a:lnTo>
                  <a:pt x="8018547" y="0"/>
                </a:lnTo>
                <a:lnTo>
                  <a:pt x="8018547" y="4991049"/>
                </a:lnTo>
                <a:lnTo>
                  <a:pt x="0" y="49910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9" name="Group 9"/>
          <p:cNvGrpSpPr/>
          <p:nvPr/>
        </p:nvGrpSpPr>
        <p:grpSpPr>
          <a:xfrm>
            <a:off x="-11906" y="12061936"/>
            <a:ext cx="21773371" cy="242581"/>
            <a:chOff x="0" y="0"/>
            <a:chExt cx="29031161" cy="323442"/>
          </a:xfrm>
        </p:grpSpPr>
        <p:sp>
          <p:nvSpPr>
            <p:cNvPr id="10" name="Freeform 10"/>
            <p:cNvSpPr/>
            <p:nvPr/>
          </p:nvSpPr>
          <p:spPr>
            <a:xfrm>
              <a:off x="125476" y="0"/>
              <a:ext cx="28780232" cy="323469"/>
            </a:xfrm>
            <a:custGeom>
              <a:avLst/>
              <a:gdLst/>
              <a:ahLst/>
              <a:cxnLst/>
              <a:rect l="l" t="t" r="r" b="b"/>
              <a:pathLst>
                <a:path w="28780232" h="323469">
                  <a:moveTo>
                    <a:pt x="0" y="71882"/>
                  </a:moveTo>
                  <a:lnTo>
                    <a:pt x="28779597" y="0"/>
                  </a:lnTo>
                  <a:lnTo>
                    <a:pt x="28780232" y="251587"/>
                  </a:lnTo>
                  <a:lnTo>
                    <a:pt x="635" y="323469"/>
                  </a:lnTo>
                  <a:close/>
                </a:path>
              </a:pathLst>
            </a:custGeom>
            <a:solidFill>
              <a:srgbClr val="238C3F"/>
            </a:solidFill>
          </p:spPr>
        </p:sp>
      </p:grpSp>
      <p:sp>
        <p:nvSpPr>
          <p:cNvPr id="11" name="Freeform 11">
            <a:hlinkClick r:id="rId7" tooltip="https://www.linkedin.com/company/sit-sustainability-in-tclf"/>
          </p:cNvPr>
          <p:cNvSpPr/>
          <p:nvPr/>
        </p:nvSpPr>
        <p:spPr>
          <a:xfrm>
            <a:off x="13670432" y="371644"/>
            <a:ext cx="1660232" cy="1660232"/>
          </a:xfrm>
          <a:custGeom>
            <a:avLst/>
            <a:gdLst/>
            <a:ahLst/>
            <a:cxnLst/>
            <a:rect l="l" t="t" r="r" b="b"/>
            <a:pathLst>
              <a:path w="1660232" h="1660232">
                <a:moveTo>
                  <a:pt x="0" y="0"/>
                </a:moveTo>
                <a:lnTo>
                  <a:pt x="1660232" y="0"/>
                </a:lnTo>
                <a:lnTo>
                  <a:pt x="1660232" y="1660231"/>
                </a:lnTo>
                <a:lnTo>
                  <a:pt x="0" y="16602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hlinkClick r:id="rId10" tooltip="https://www.facebook.com/profile.php?id=61556562224340"/>
          </p:cNvPr>
          <p:cNvSpPr/>
          <p:nvPr/>
        </p:nvSpPr>
        <p:spPr>
          <a:xfrm>
            <a:off x="17586386" y="371644"/>
            <a:ext cx="1659214" cy="1659214"/>
          </a:xfrm>
          <a:custGeom>
            <a:avLst/>
            <a:gdLst/>
            <a:ahLst/>
            <a:cxnLst/>
            <a:rect l="l" t="t" r="r" b="b"/>
            <a:pathLst>
              <a:path w="1659214" h="1659214">
                <a:moveTo>
                  <a:pt x="0" y="0"/>
                </a:moveTo>
                <a:lnTo>
                  <a:pt x="1659214" y="0"/>
                </a:lnTo>
                <a:lnTo>
                  <a:pt x="1659214" y="1659213"/>
                </a:lnTo>
                <a:lnTo>
                  <a:pt x="0" y="165921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a:hlinkClick r:id="rId13" tooltip="https://www.instagram.com/sit_sustainability_tclf"/>
          </p:cNvPr>
          <p:cNvSpPr/>
          <p:nvPr/>
        </p:nvSpPr>
        <p:spPr>
          <a:xfrm>
            <a:off x="15649948" y="371644"/>
            <a:ext cx="1659214" cy="1659214"/>
          </a:xfrm>
          <a:custGeom>
            <a:avLst/>
            <a:gdLst/>
            <a:ahLst/>
            <a:cxnLst/>
            <a:rect l="l" t="t" r="r" b="b"/>
            <a:pathLst>
              <a:path w="1659214" h="1659214">
                <a:moveTo>
                  <a:pt x="0" y="0"/>
                </a:moveTo>
                <a:lnTo>
                  <a:pt x="1659214" y="0"/>
                </a:lnTo>
                <a:lnTo>
                  <a:pt x="1659214" y="1659213"/>
                </a:lnTo>
                <a:lnTo>
                  <a:pt x="0" y="165921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4" name="TextBox 14"/>
          <p:cNvSpPr txBox="1"/>
          <p:nvPr/>
        </p:nvSpPr>
        <p:spPr>
          <a:xfrm>
            <a:off x="659993" y="12390243"/>
            <a:ext cx="19833845" cy="1327671"/>
          </a:xfrm>
          <a:prstGeom prst="rect">
            <a:avLst/>
          </a:prstGeom>
        </p:spPr>
        <p:txBody>
          <a:bodyPr lIns="0" tIns="0" rIns="0" bIns="0" rtlCol="0" anchor="t">
            <a:spAutoFit/>
          </a:bodyPr>
          <a:lstStyle/>
          <a:p>
            <a:pPr algn="just">
              <a:lnSpc>
                <a:spcPts val="5040"/>
              </a:lnSpc>
            </a:pPr>
            <a:r>
              <a:rPr lang="en-US" sz="3599" b="1">
                <a:solidFill>
                  <a:srgbClr val="000000"/>
                </a:solidFill>
                <a:latin typeface="Arial Bold"/>
                <a:ea typeface="Arial Bold"/>
                <a:cs typeface="Arial Bold"/>
                <a:sym typeface="Arial Bold"/>
              </a:rPr>
              <a:t>Welcome to the SiT newsletter! We're excited to share our project's early activities and updates with you. In this edition, you'll find the presentation of our  official project website.</a:t>
            </a:r>
          </a:p>
        </p:txBody>
      </p:sp>
      <p:sp>
        <p:nvSpPr>
          <p:cNvPr id="15" name="TextBox 15"/>
          <p:cNvSpPr txBox="1"/>
          <p:nvPr/>
        </p:nvSpPr>
        <p:spPr>
          <a:xfrm>
            <a:off x="524106" y="5566067"/>
            <a:ext cx="5076771" cy="996093"/>
          </a:xfrm>
          <a:prstGeom prst="rect">
            <a:avLst/>
          </a:prstGeom>
        </p:spPr>
        <p:txBody>
          <a:bodyPr lIns="0" tIns="0" rIns="0" bIns="0" rtlCol="0" anchor="t">
            <a:spAutoFit/>
          </a:bodyPr>
          <a:lstStyle/>
          <a:p>
            <a:pPr algn="l">
              <a:lnSpc>
                <a:spcPts val="7837"/>
              </a:lnSpc>
            </a:pPr>
            <a:r>
              <a:rPr lang="en-US" sz="5598" b="1">
                <a:solidFill>
                  <a:srgbClr val="000000"/>
                </a:solidFill>
                <a:latin typeface="Arimo Bold"/>
                <a:ea typeface="Arimo Bold"/>
                <a:cs typeface="Arimo Bold"/>
                <a:sym typeface="Arimo Bold"/>
              </a:rPr>
              <a:t>Newsletter n. 7</a:t>
            </a:r>
          </a:p>
        </p:txBody>
      </p:sp>
      <p:sp>
        <p:nvSpPr>
          <p:cNvPr id="16" name="TextBox 16"/>
          <p:cNvSpPr txBox="1"/>
          <p:nvPr/>
        </p:nvSpPr>
        <p:spPr>
          <a:xfrm>
            <a:off x="13670432" y="3077158"/>
            <a:ext cx="5575168" cy="952105"/>
          </a:xfrm>
          <a:prstGeom prst="rect">
            <a:avLst/>
          </a:prstGeom>
        </p:spPr>
        <p:txBody>
          <a:bodyPr lIns="0" tIns="0" rIns="0" bIns="0" rtlCol="0" anchor="t">
            <a:spAutoFit/>
          </a:bodyPr>
          <a:lstStyle/>
          <a:p>
            <a:pPr algn="l">
              <a:lnSpc>
                <a:spcPts val="7521"/>
              </a:lnSpc>
            </a:pPr>
            <a:r>
              <a:rPr lang="en-US" sz="5372" b="1">
                <a:solidFill>
                  <a:srgbClr val="000000"/>
                </a:solidFill>
                <a:latin typeface="Arimo Bold"/>
                <a:ea typeface="Arimo Bold"/>
                <a:cs typeface="Arimo Bold"/>
                <a:sym typeface="Arimo Bold"/>
              </a:rPr>
              <a:t>FEBRUARY 2025</a:t>
            </a:r>
          </a:p>
        </p:txBody>
      </p:sp>
      <p:sp>
        <p:nvSpPr>
          <p:cNvPr id="17" name="TextBox 17"/>
          <p:cNvSpPr txBox="1"/>
          <p:nvPr/>
        </p:nvSpPr>
        <p:spPr>
          <a:xfrm>
            <a:off x="1105508" y="8156925"/>
            <a:ext cx="8990737" cy="1803980"/>
          </a:xfrm>
          <a:prstGeom prst="rect">
            <a:avLst/>
          </a:prstGeom>
        </p:spPr>
        <p:txBody>
          <a:bodyPr lIns="0" tIns="0" rIns="0" bIns="0" rtlCol="0" anchor="t">
            <a:spAutoFit/>
          </a:bodyPr>
          <a:lstStyle/>
          <a:p>
            <a:pPr algn="l">
              <a:lnSpc>
                <a:spcPts val="7140"/>
              </a:lnSpc>
            </a:pPr>
            <a:r>
              <a:rPr lang="en-US" sz="5100" b="1">
                <a:solidFill>
                  <a:srgbClr val="FFFFFF"/>
                </a:solidFill>
                <a:latin typeface="Arimo Bold"/>
                <a:ea typeface="Arimo Bold"/>
                <a:cs typeface="Arimo Bold"/>
                <a:sym typeface="Arimo Bold"/>
              </a:rPr>
              <a:t>SiT</a:t>
            </a:r>
          </a:p>
          <a:p>
            <a:pPr algn="l">
              <a:lnSpc>
                <a:spcPts val="7140"/>
              </a:lnSpc>
            </a:pPr>
            <a:r>
              <a:rPr lang="en-US" sz="5100" b="1">
                <a:solidFill>
                  <a:srgbClr val="FFFFFF"/>
                </a:solidFill>
                <a:latin typeface="Arimo Bold"/>
                <a:ea typeface="Arimo Bold"/>
                <a:cs typeface="Arimo Bold"/>
                <a:sym typeface="Arimo Bold"/>
              </a:rPr>
              <a:t>Sustainability in TCLF</a:t>
            </a:r>
          </a:p>
        </p:txBody>
      </p:sp>
      <p:grpSp>
        <p:nvGrpSpPr>
          <p:cNvPr id="18" name="Group 18"/>
          <p:cNvGrpSpPr/>
          <p:nvPr/>
        </p:nvGrpSpPr>
        <p:grpSpPr>
          <a:xfrm>
            <a:off x="-448937" y="29761985"/>
            <a:ext cx="22210402" cy="104775"/>
            <a:chOff x="0" y="0"/>
            <a:chExt cx="29613869" cy="139700"/>
          </a:xfrm>
        </p:grpSpPr>
        <p:sp>
          <p:nvSpPr>
            <p:cNvPr id="19" name="Freeform 19"/>
            <p:cNvSpPr/>
            <p:nvPr/>
          </p:nvSpPr>
          <p:spPr>
            <a:xfrm>
              <a:off x="125730" y="0"/>
              <a:ext cx="29362399" cy="139721"/>
            </a:xfrm>
            <a:custGeom>
              <a:avLst/>
              <a:gdLst/>
              <a:ahLst/>
              <a:cxnLst/>
              <a:rect l="l" t="t" r="r" b="b"/>
              <a:pathLst>
                <a:path w="29362399" h="139721">
                  <a:moveTo>
                    <a:pt x="0" y="0"/>
                  </a:moveTo>
                  <a:lnTo>
                    <a:pt x="29362399" y="0"/>
                  </a:lnTo>
                  <a:lnTo>
                    <a:pt x="29362399" y="139721"/>
                  </a:lnTo>
                  <a:lnTo>
                    <a:pt x="0" y="139721"/>
                  </a:lnTo>
                  <a:close/>
                </a:path>
              </a:pathLst>
            </a:custGeom>
            <a:solidFill>
              <a:srgbClr val="238C3F"/>
            </a:solidFill>
          </p:spPr>
        </p:sp>
      </p:grpSp>
      <p:sp>
        <p:nvSpPr>
          <p:cNvPr id="20" name="TextBox 20"/>
          <p:cNvSpPr txBox="1"/>
          <p:nvPr/>
        </p:nvSpPr>
        <p:spPr>
          <a:xfrm>
            <a:off x="4539127" y="5159877"/>
            <a:ext cx="13633616" cy="1340272"/>
          </a:xfrm>
          <a:prstGeom prst="rect">
            <a:avLst/>
          </a:prstGeom>
        </p:spPr>
        <p:txBody>
          <a:bodyPr lIns="0" tIns="0" rIns="0" bIns="0" rtlCol="0" anchor="t">
            <a:spAutoFit/>
          </a:bodyPr>
          <a:lstStyle/>
          <a:p>
            <a:pPr algn="ctr">
              <a:lnSpc>
                <a:spcPts val="10651"/>
              </a:lnSpc>
            </a:pPr>
            <a:r>
              <a:rPr lang="en-US" sz="7608" b="1">
                <a:solidFill>
                  <a:srgbClr val="005BAE"/>
                </a:solidFill>
                <a:latin typeface="Arimo Bold"/>
                <a:ea typeface="Arimo Bold"/>
                <a:cs typeface="Arimo Bold"/>
                <a:sym typeface="Arimo Bold"/>
              </a:rPr>
              <a:t>Project news!</a:t>
            </a:r>
          </a:p>
        </p:txBody>
      </p:sp>
      <p:sp>
        <p:nvSpPr>
          <p:cNvPr id="21" name="TextBox 21"/>
          <p:cNvSpPr txBox="1"/>
          <p:nvPr/>
        </p:nvSpPr>
        <p:spPr>
          <a:xfrm>
            <a:off x="610667" y="14371901"/>
            <a:ext cx="18138830" cy="882649"/>
          </a:xfrm>
          <a:prstGeom prst="rect">
            <a:avLst/>
          </a:prstGeom>
        </p:spPr>
        <p:txBody>
          <a:bodyPr lIns="0" tIns="0" rIns="0" bIns="0" rtlCol="0" anchor="t">
            <a:spAutoFit/>
          </a:bodyPr>
          <a:lstStyle/>
          <a:p>
            <a:pPr algn="l">
              <a:lnSpc>
                <a:spcPts val="7000"/>
              </a:lnSpc>
            </a:pPr>
            <a:r>
              <a:rPr lang="en-US" sz="5000" b="1">
                <a:solidFill>
                  <a:srgbClr val="4285F4"/>
                </a:solidFill>
                <a:latin typeface="Arimo Bold"/>
                <a:ea typeface="Arimo Bold"/>
                <a:cs typeface="Arimo Bold"/>
                <a:sym typeface="Arimo Bold"/>
              </a:rPr>
              <a:t>The Emerging Roles for a Sustainable Future</a:t>
            </a:r>
          </a:p>
        </p:txBody>
      </p:sp>
      <p:sp>
        <p:nvSpPr>
          <p:cNvPr id="22" name="TextBox 22"/>
          <p:cNvSpPr txBox="1"/>
          <p:nvPr/>
        </p:nvSpPr>
        <p:spPr>
          <a:xfrm>
            <a:off x="798413" y="15426000"/>
            <a:ext cx="19905165" cy="13301344"/>
          </a:xfrm>
          <a:prstGeom prst="rect">
            <a:avLst/>
          </a:prstGeom>
        </p:spPr>
        <p:txBody>
          <a:bodyPr lIns="0" tIns="0" rIns="0" bIns="0" rtlCol="0" anchor="t">
            <a:spAutoFit/>
          </a:bodyPr>
          <a:lstStyle/>
          <a:p>
            <a:pPr algn="just">
              <a:lnSpc>
                <a:spcPts val="5760"/>
              </a:lnSpc>
            </a:pPr>
            <a:r>
              <a:rPr lang="en-US" sz="3200">
                <a:solidFill>
                  <a:srgbClr val="000000"/>
                </a:solidFill>
                <a:latin typeface="Arial"/>
                <a:ea typeface="Arial"/>
                <a:cs typeface="Arial"/>
                <a:sym typeface="Arial"/>
              </a:rPr>
              <a:t>The clothing industry's environmental impact is significant, involving harmful chemicals and waste.</a:t>
            </a:r>
          </a:p>
          <a:p>
            <a:pPr algn="just">
              <a:lnSpc>
                <a:spcPts val="5760"/>
              </a:lnSpc>
            </a:pPr>
            <a:endParaRPr lang="en-US" sz="3200">
              <a:solidFill>
                <a:srgbClr val="000000"/>
              </a:solidFill>
              <a:latin typeface="Arial"/>
              <a:ea typeface="Arial"/>
              <a:cs typeface="Arial"/>
              <a:sym typeface="Arial"/>
            </a:endParaRPr>
          </a:p>
          <a:p>
            <a:pPr algn="just">
              <a:lnSpc>
                <a:spcPts val="5760"/>
              </a:lnSpc>
            </a:pPr>
            <a:r>
              <a:rPr lang="en-US" sz="3200">
                <a:solidFill>
                  <a:srgbClr val="000000"/>
                </a:solidFill>
                <a:latin typeface="Arial"/>
                <a:ea typeface="Arial"/>
                <a:cs typeface="Arial"/>
                <a:sym typeface="Arial"/>
              </a:rPr>
              <a:t>To combat this, companies should adopt sustainable practices, such as using eco-friendly materials and circular economy models, while also reducing greenhouse gas emissions through renewable energy and optimized supply chains.</a:t>
            </a:r>
          </a:p>
          <a:p>
            <a:pPr algn="just">
              <a:lnSpc>
                <a:spcPts val="5760"/>
              </a:lnSpc>
            </a:pPr>
            <a:endParaRPr lang="en-US" sz="3200">
              <a:solidFill>
                <a:srgbClr val="000000"/>
              </a:solidFill>
              <a:latin typeface="Arial"/>
              <a:ea typeface="Arial"/>
              <a:cs typeface="Arial"/>
              <a:sym typeface="Arial"/>
            </a:endParaRPr>
          </a:p>
          <a:p>
            <a:pPr algn="just">
              <a:lnSpc>
                <a:spcPts val="5760"/>
              </a:lnSpc>
            </a:pPr>
            <a:r>
              <a:rPr lang="en-US" sz="3200">
                <a:solidFill>
                  <a:srgbClr val="000000"/>
                </a:solidFill>
                <a:latin typeface="Arial"/>
                <a:ea typeface="Arial"/>
                <a:cs typeface="Arial"/>
                <a:sym typeface="Arial"/>
              </a:rPr>
              <a:t>To ensure a sustainable future for the fashion industry, it is also important to prioritize social responsibility, this includes fair labor practices, ethical sourcing, and the protection of human rights. By working with suppliers who adhere to these standards, companies can contribute to a more equitable and just industry.</a:t>
            </a:r>
          </a:p>
          <a:p>
            <a:pPr algn="just">
              <a:lnSpc>
                <a:spcPts val="5760"/>
              </a:lnSpc>
            </a:pPr>
            <a:endParaRPr lang="en-US" sz="3200">
              <a:solidFill>
                <a:srgbClr val="000000"/>
              </a:solidFill>
              <a:latin typeface="Arial"/>
              <a:ea typeface="Arial"/>
              <a:cs typeface="Arial"/>
              <a:sym typeface="Arial"/>
            </a:endParaRPr>
          </a:p>
          <a:p>
            <a:pPr algn="just">
              <a:lnSpc>
                <a:spcPts val="5760"/>
              </a:lnSpc>
            </a:pPr>
            <a:r>
              <a:rPr lang="en-US" sz="3200">
                <a:solidFill>
                  <a:srgbClr val="000000"/>
                </a:solidFill>
                <a:latin typeface="Arial"/>
                <a:ea typeface="Arial"/>
                <a:cs typeface="Arial"/>
                <a:sym typeface="Arial"/>
              </a:rPr>
              <a:t>Another relevant challenge is the talent gap: companies are struggling to find skilled workers, especially in areas like design and production, to bridge this gap, it is essential to invest in education and training programs to equip individuals with the necessary competencies.</a:t>
            </a:r>
          </a:p>
          <a:p>
            <a:pPr algn="just">
              <a:lnSpc>
                <a:spcPts val="5760"/>
              </a:lnSpc>
            </a:pPr>
            <a:r>
              <a:rPr lang="en-US" sz="3200">
                <a:solidFill>
                  <a:srgbClr val="000000"/>
                </a:solidFill>
                <a:latin typeface="Arial"/>
                <a:ea typeface="Arial"/>
                <a:cs typeface="Arial"/>
                <a:sym typeface="Arial"/>
              </a:rPr>
              <a:t>To meet these challenges, two emerging professions have been identified as pivotal by SiT project: </a:t>
            </a:r>
          </a:p>
          <a:p>
            <a:pPr algn="just">
              <a:lnSpc>
                <a:spcPts val="1659"/>
              </a:lnSpc>
            </a:pPr>
            <a:endParaRPr lang="en-US" sz="3200">
              <a:solidFill>
                <a:srgbClr val="000000"/>
              </a:solidFill>
              <a:latin typeface="Arial"/>
              <a:ea typeface="Arial"/>
              <a:cs typeface="Arial"/>
              <a:sym typeface="Arial"/>
            </a:endParaRPr>
          </a:p>
          <a:p>
            <a:pPr marL="755651" lvl="1" indent="-377825" algn="just">
              <a:lnSpc>
                <a:spcPts val="5810"/>
              </a:lnSpc>
              <a:buFont typeface="Arial"/>
              <a:buChar char="•"/>
            </a:pPr>
            <a:r>
              <a:rPr lang="en-US" sz="3500">
                <a:solidFill>
                  <a:srgbClr val="000000"/>
                </a:solidFill>
                <a:latin typeface="Arial"/>
                <a:ea typeface="Arial"/>
                <a:cs typeface="Arial"/>
                <a:sym typeface="Arial"/>
              </a:rPr>
              <a:t>the</a:t>
            </a:r>
            <a:r>
              <a:rPr lang="en-US" sz="3500" b="1" i="1">
                <a:solidFill>
                  <a:srgbClr val="4285F4"/>
                </a:solidFill>
                <a:latin typeface="Arial Bold Italics"/>
                <a:ea typeface="Arial Bold Italics"/>
                <a:cs typeface="Arial Bold Italics"/>
                <a:sym typeface="Arial Bold Italics"/>
              </a:rPr>
              <a:t> Bio-Textile Technician </a:t>
            </a:r>
          </a:p>
          <a:p>
            <a:pPr marL="755651" lvl="1" indent="-377825" algn="just">
              <a:lnSpc>
                <a:spcPts val="5810"/>
              </a:lnSpc>
              <a:buFont typeface="Arial"/>
              <a:buChar char="•"/>
            </a:pPr>
            <a:r>
              <a:rPr lang="en-US" sz="3500">
                <a:solidFill>
                  <a:srgbClr val="000000"/>
                </a:solidFill>
                <a:latin typeface="Arial"/>
                <a:ea typeface="Arial"/>
                <a:cs typeface="Arial"/>
                <a:sym typeface="Arial"/>
              </a:rPr>
              <a:t>the </a:t>
            </a:r>
            <a:r>
              <a:rPr lang="en-US" sz="3500" b="1" i="1">
                <a:solidFill>
                  <a:srgbClr val="4285F4"/>
                </a:solidFill>
                <a:latin typeface="Arial Bold Italics"/>
                <a:ea typeface="Arial Bold Italics"/>
                <a:cs typeface="Arial Bold Italics"/>
                <a:sym typeface="Arial Bold Italics"/>
              </a:rPr>
              <a:t>Recycling Manager </a:t>
            </a:r>
          </a:p>
          <a:p>
            <a:pPr algn="just">
              <a:lnSpc>
                <a:spcPts val="5810"/>
              </a:lnSpc>
            </a:pPr>
            <a:endParaRPr lang="en-US" sz="3500" b="1" i="1">
              <a:solidFill>
                <a:srgbClr val="4285F4"/>
              </a:solidFill>
              <a:latin typeface="Arial Bold Italics"/>
              <a:ea typeface="Arial Bold Italics"/>
              <a:cs typeface="Arial Bold Italics"/>
              <a:sym typeface="Arial Bold Italics"/>
            </a:endParaRPr>
          </a:p>
          <a:p>
            <a:pPr algn="just">
              <a:lnSpc>
                <a:spcPts val="5810"/>
              </a:lnSpc>
            </a:pPr>
            <a:endParaRPr lang="en-US" sz="3500" b="1" i="1">
              <a:solidFill>
                <a:srgbClr val="4285F4"/>
              </a:solidFill>
              <a:latin typeface="Arial Bold Italics"/>
              <a:ea typeface="Arial Bold Italics"/>
              <a:cs typeface="Arial Bold Italics"/>
              <a:sym typeface="Arial Bold Italics"/>
            </a:endParaRPr>
          </a:p>
        </p:txBody>
      </p:sp>
      <p:sp>
        <p:nvSpPr>
          <p:cNvPr id="23" name="TextBox 23"/>
          <p:cNvSpPr txBox="1"/>
          <p:nvPr/>
        </p:nvSpPr>
        <p:spPr>
          <a:xfrm>
            <a:off x="610667" y="27672664"/>
            <a:ext cx="20092910" cy="2194096"/>
          </a:xfrm>
          <a:prstGeom prst="rect">
            <a:avLst/>
          </a:prstGeom>
        </p:spPr>
        <p:txBody>
          <a:bodyPr lIns="0" tIns="0" rIns="0" bIns="0" rtlCol="0" anchor="t">
            <a:spAutoFit/>
          </a:bodyPr>
          <a:lstStyle/>
          <a:p>
            <a:pPr algn="just">
              <a:lnSpc>
                <a:spcPts val="5312"/>
              </a:lnSpc>
            </a:pPr>
            <a:r>
              <a:rPr lang="en-US" sz="3200">
                <a:solidFill>
                  <a:srgbClr val="000000"/>
                </a:solidFill>
                <a:latin typeface="Arial"/>
                <a:ea typeface="Arial"/>
                <a:cs typeface="Arial"/>
                <a:sym typeface="Arial"/>
              </a:rPr>
              <a:t>As the TCLF sector continues its green transition, equipping professionals with the right skills and competencies will be critical for achieving a sustainable and competitive future.</a:t>
            </a:r>
          </a:p>
          <a:p>
            <a:pPr algn="just">
              <a:lnSpc>
                <a:spcPts val="3158"/>
              </a:lnSpc>
            </a:pPr>
            <a:endParaRPr lang="en-US" sz="3200">
              <a:solidFill>
                <a:srgbClr val="000000"/>
              </a:solidFill>
              <a:latin typeface="Arial"/>
              <a:ea typeface="Arial"/>
              <a:cs typeface="Arial"/>
              <a:sym typeface="Arial"/>
            </a:endParaRPr>
          </a:p>
          <a:p>
            <a:pPr algn="just">
              <a:lnSpc>
                <a:spcPts val="3158"/>
              </a:lnSpc>
            </a:pPr>
            <a:endParaRPr lang="en-US" sz="320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346817" y="136447"/>
            <a:ext cx="3230003" cy="3230001"/>
            <a:chOff x="0" y="0"/>
            <a:chExt cx="3978148" cy="3978145"/>
          </a:xfrm>
        </p:grpSpPr>
        <p:sp>
          <p:nvSpPr>
            <p:cNvPr id="3" name="Freeform 3"/>
            <p:cNvSpPr/>
            <p:nvPr/>
          </p:nvSpPr>
          <p:spPr>
            <a:xfrm>
              <a:off x="0" y="0"/>
              <a:ext cx="3978148" cy="3978148"/>
            </a:xfrm>
            <a:custGeom>
              <a:avLst/>
              <a:gdLst/>
              <a:ahLst/>
              <a:cxnLst/>
              <a:rect l="l" t="t" r="r" b="b"/>
              <a:pathLst>
                <a:path w="3978148" h="3978148">
                  <a:moveTo>
                    <a:pt x="0" y="0"/>
                  </a:moveTo>
                  <a:lnTo>
                    <a:pt x="3978148" y="0"/>
                  </a:lnTo>
                  <a:lnTo>
                    <a:pt x="3978148" y="3978148"/>
                  </a:lnTo>
                  <a:lnTo>
                    <a:pt x="0" y="3978148"/>
                  </a:lnTo>
                  <a:lnTo>
                    <a:pt x="0" y="0"/>
                  </a:lnTo>
                  <a:close/>
                </a:path>
              </a:pathLst>
            </a:custGeom>
            <a:blipFill>
              <a:blip r:embed="rId2"/>
              <a:stretch>
                <a:fillRect/>
              </a:stretch>
            </a:blipFill>
          </p:spPr>
        </p:sp>
      </p:grpSp>
      <p:grpSp>
        <p:nvGrpSpPr>
          <p:cNvPr id="4" name="Group 4"/>
          <p:cNvGrpSpPr/>
          <p:nvPr/>
        </p:nvGrpSpPr>
        <p:grpSpPr>
          <a:xfrm>
            <a:off x="17246933" y="140888"/>
            <a:ext cx="3960924" cy="3225559"/>
            <a:chOff x="0" y="0"/>
            <a:chExt cx="4370652" cy="3559219"/>
          </a:xfrm>
        </p:grpSpPr>
        <p:sp>
          <p:nvSpPr>
            <p:cNvPr id="5" name="Freeform 5"/>
            <p:cNvSpPr/>
            <p:nvPr/>
          </p:nvSpPr>
          <p:spPr>
            <a:xfrm>
              <a:off x="0" y="0"/>
              <a:ext cx="4370705" cy="3559175"/>
            </a:xfrm>
            <a:custGeom>
              <a:avLst/>
              <a:gdLst/>
              <a:ahLst/>
              <a:cxnLst/>
              <a:rect l="l" t="t" r="r" b="b"/>
              <a:pathLst>
                <a:path w="4370705" h="3559175">
                  <a:moveTo>
                    <a:pt x="0" y="0"/>
                  </a:moveTo>
                  <a:lnTo>
                    <a:pt x="4370705" y="0"/>
                  </a:lnTo>
                  <a:lnTo>
                    <a:pt x="4370705" y="3559175"/>
                  </a:lnTo>
                  <a:lnTo>
                    <a:pt x="0" y="3559175"/>
                  </a:lnTo>
                  <a:lnTo>
                    <a:pt x="0" y="0"/>
                  </a:lnTo>
                  <a:close/>
                </a:path>
              </a:pathLst>
            </a:custGeom>
            <a:blipFill>
              <a:blip r:embed="rId3"/>
              <a:stretch>
                <a:fillRect r="1" b="-1"/>
              </a:stretch>
            </a:blipFill>
          </p:spPr>
        </p:sp>
      </p:grpSp>
      <p:grpSp>
        <p:nvGrpSpPr>
          <p:cNvPr id="6" name="Group 6"/>
          <p:cNvGrpSpPr/>
          <p:nvPr/>
        </p:nvGrpSpPr>
        <p:grpSpPr>
          <a:xfrm>
            <a:off x="-449172" y="29404845"/>
            <a:ext cx="21773371" cy="242581"/>
            <a:chOff x="0" y="0"/>
            <a:chExt cx="29031161" cy="323442"/>
          </a:xfrm>
        </p:grpSpPr>
        <p:sp>
          <p:nvSpPr>
            <p:cNvPr id="7" name="Freeform 7"/>
            <p:cNvSpPr/>
            <p:nvPr/>
          </p:nvSpPr>
          <p:spPr>
            <a:xfrm>
              <a:off x="125476" y="0"/>
              <a:ext cx="28780232" cy="323469"/>
            </a:xfrm>
            <a:custGeom>
              <a:avLst/>
              <a:gdLst/>
              <a:ahLst/>
              <a:cxnLst/>
              <a:rect l="l" t="t" r="r" b="b"/>
              <a:pathLst>
                <a:path w="28780232" h="323469">
                  <a:moveTo>
                    <a:pt x="0" y="71882"/>
                  </a:moveTo>
                  <a:lnTo>
                    <a:pt x="28779597" y="0"/>
                  </a:lnTo>
                  <a:lnTo>
                    <a:pt x="28780232" y="251587"/>
                  </a:lnTo>
                  <a:lnTo>
                    <a:pt x="635" y="323469"/>
                  </a:lnTo>
                  <a:close/>
                </a:path>
              </a:pathLst>
            </a:custGeom>
            <a:solidFill>
              <a:srgbClr val="238C3F"/>
            </a:solidFill>
          </p:spPr>
        </p:sp>
      </p:grpSp>
      <p:sp>
        <p:nvSpPr>
          <p:cNvPr id="8" name="TextBox 8"/>
          <p:cNvSpPr txBox="1"/>
          <p:nvPr/>
        </p:nvSpPr>
        <p:spPr>
          <a:xfrm>
            <a:off x="-689943" y="798128"/>
            <a:ext cx="13633616" cy="1340272"/>
          </a:xfrm>
          <a:prstGeom prst="rect">
            <a:avLst/>
          </a:prstGeom>
        </p:spPr>
        <p:txBody>
          <a:bodyPr lIns="0" tIns="0" rIns="0" bIns="0" rtlCol="0" anchor="t">
            <a:spAutoFit/>
          </a:bodyPr>
          <a:lstStyle/>
          <a:p>
            <a:pPr algn="ctr">
              <a:lnSpc>
                <a:spcPts val="10651"/>
              </a:lnSpc>
            </a:pPr>
            <a:r>
              <a:rPr lang="en-US" sz="7608" b="1">
                <a:solidFill>
                  <a:srgbClr val="005BAE"/>
                </a:solidFill>
                <a:latin typeface="Arimo Bold"/>
                <a:ea typeface="Arimo Bold"/>
                <a:cs typeface="Arimo Bold"/>
                <a:sym typeface="Arimo Bold"/>
              </a:rPr>
              <a:t>Project news!</a:t>
            </a:r>
          </a:p>
        </p:txBody>
      </p:sp>
      <p:sp>
        <p:nvSpPr>
          <p:cNvPr id="9" name="Freeform 9"/>
          <p:cNvSpPr/>
          <p:nvPr/>
        </p:nvSpPr>
        <p:spPr>
          <a:xfrm>
            <a:off x="15649002" y="5845437"/>
            <a:ext cx="5214897" cy="4257252"/>
          </a:xfrm>
          <a:custGeom>
            <a:avLst/>
            <a:gdLst/>
            <a:ahLst/>
            <a:cxnLst/>
            <a:rect l="l" t="t" r="r" b="b"/>
            <a:pathLst>
              <a:path w="5214897" h="4257252">
                <a:moveTo>
                  <a:pt x="0" y="0"/>
                </a:moveTo>
                <a:lnTo>
                  <a:pt x="5214897" y="0"/>
                </a:lnTo>
                <a:lnTo>
                  <a:pt x="5214897" y="4257253"/>
                </a:lnTo>
                <a:lnTo>
                  <a:pt x="0" y="42572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610667" y="12094405"/>
            <a:ext cx="6915299" cy="882650"/>
          </a:xfrm>
          <a:prstGeom prst="rect">
            <a:avLst/>
          </a:prstGeom>
        </p:spPr>
        <p:txBody>
          <a:bodyPr lIns="0" tIns="0" rIns="0" bIns="0" rtlCol="0" anchor="t">
            <a:spAutoFit/>
          </a:bodyPr>
          <a:lstStyle/>
          <a:p>
            <a:pPr algn="ctr">
              <a:lnSpc>
                <a:spcPts val="7000"/>
              </a:lnSpc>
              <a:spcBef>
                <a:spcPct val="0"/>
              </a:spcBef>
            </a:pPr>
            <a:r>
              <a:rPr lang="en-US" sz="5000" b="1" i="1">
                <a:solidFill>
                  <a:srgbClr val="0E529C"/>
                </a:solidFill>
                <a:latin typeface="Arimo Bold Italics"/>
                <a:ea typeface="Arimo Bold Italics"/>
                <a:cs typeface="Arimo Bold Italics"/>
                <a:sym typeface="Arimo Bold Italics"/>
              </a:rPr>
              <a:t>Bio-Textile Technician </a:t>
            </a:r>
          </a:p>
        </p:txBody>
      </p:sp>
      <p:sp>
        <p:nvSpPr>
          <p:cNvPr id="11" name="TextBox 11"/>
          <p:cNvSpPr txBox="1"/>
          <p:nvPr/>
        </p:nvSpPr>
        <p:spPr>
          <a:xfrm>
            <a:off x="610667" y="13112093"/>
            <a:ext cx="19817462" cy="8156524"/>
          </a:xfrm>
          <a:prstGeom prst="rect">
            <a:avLst/>
          </a:prstGeom>
        </p:spPr>
        <p:txBody>
          <a:bodyPr lIns="0" tIns="0" rIns="0" bIns="0" rtlCol="0" anchor="t">
            <a:spAutoFit/>
          </a:bodyPr>
          <a:lstStyle/>
          <a:p>
            <a:pPr algn="just">
              <a:lnSpc>
                <a:spcPts val="5760"/>
              </a:lnSpc>
            </a:pPr>
            <a:r>
              <a:rPr lang="en-US" sz="3200">
                <a:solidFill>
                  <a:srgbClr val="000000"/>
                </a:solidFill>
                <a:latin typeface="Arial"/>
                <a:ea typeface="Arial"/>
                <a:cs typeface="Arial"/>
                <a:sym typeface="Arial"/>
              </a:rPr>
              <a:t>Bio-Textile Technicians specialize in developing cutting-edge, eco-conscious materials.</a:t>
            </a:r>
          </a:p>
          <a:p>
            <a:pPr algn="just">
              <a:lnSpc>
                <a:spcPts val="5760"/>
              </a:lnSpc>
            </a:pPr>
            <a:r>
              <a:rPr lang="en-US" sz="3200">
                <a:solidFill>
                  <a:srgbClr val="000000"/>
                </a:solidFill>
                <a:latin typeface="Arial"/>
                <a:ea typeface="Arial"/>
                <a:cs typeface="Arial"/>
                <a:sym typeface="Arial"/>
              </a:rPr>
              <a:t>This job focusses on designing biodegradable and naturally sourced fibers that significantly reduce environmental impact. Compared to conventional synthetic fibers, these fibers require less water and fewer harmful chemicals. </a:t>
            </a:r>
          </a:p>
          <a:p>
            <a:pPr algn="just">
              <a:lnSpc>
                <a:spcPts val="5760"/>
              </a:lnSpc>
            </a:pPr>
            <a:r>
              <a:rPr lang="en-US" sz="3200">
                <a:solidFill>
                  <a:srgbClr val="000000"/>
                </a:solidFill>
                <a:latin typeface="Arial"/>
                <a:ea typeface="Arial"/>
                <a:cs typeface="Arial"/>
                <a:sym typeface="Arial"/>
              </a:rPr>
              <a:t>The primary objective of the Bio-Textile Technician is to engineer textiles that are not only environmentally sustainable but also robust and of superior quality. </a:t>
            </a:r>
          </a:p>
          <a:p>
            <a:pPr algn="just">
              <a:lnSpc>
                <a:spcPts val="5760"/>
              </a:lnSpc>
            </a:pPr>
            <a:r>
              <a:rPr lang="en-US" sz="3200">
                <a:solidFill>
                  <a:srgbClr val="000000"/>
                </a:solidFill>
                <a:latin typeface="Arial"/>
                <a:ea typeface="Arial"/>
                <a:cs typeface="Arial"/>
                <a:sym typeface="Arial"/>
              </a:rPr>
              <a:t>By doing so, they help the fashion industry transition from resource-intensive, environmentally detrimental manufacturing practices to innovative approaches that align with growing consumer demand for sustainability.</a:t>
            </a:r>
          </a:p>
          <a:p>
            <a:pPr algn="just">
              <a:lnSpc>
                <a:spcPts val="6242"/>
              </a:lnSpc>
            </a:pPr>
            <a:endParaRPr lang="en-US" sz="3200">
              <a:solidFill>
                <a:srgbClr val="000000"/>
              </a:solidFill>
              <a:latin typeface="Arial"/>
              <a:ea typeface="Arial"/>
              <a:cs typeface="Arial"/>
              <a:sym typeface="Arial"/>
            </a:endParaRPr>
          </a:p>
          <a:p>
            <a:pPr algn="just">
              <a:lnSpc>
                <a:spcPts val="6242"/>
              </a:lnSpc>
            </a:pPr>
            <a:endParaRPr lang="en-US" sz="3200">
              <a:solidFill>
                <a:srgbClr val="000000"/>
              </a:solidFill>
              <a:latin typeface="Arial"/>
              <a:ea typeface="Arial"/>
              <a:cs typeface="Arial"/>
              <a:sym typeface="Arial"/>
            </a:endParaRPr>
          </a:p>
          <a:p>
            <a:pPr algn="just">
              <a:lnSpc>
                <a:spcPts val="6242"/>
              </a:lnSpc>
            </a:pPr>
            <a:endParaRPr lang="en-US" sz="3200">
              <a:solidFill>
                <a:srgbClr val="000000"/>
              </a:solidFill>
              <a:latin typeface="Arial"/>
              <a:ea typeface="Arial"/>
              <a:cs typeface="Arial"/>
              <a:sym typeface="Arial"/>
            </a:endParaRPr>
          </a:p>
        </p:txBody>
      </p:sp>
      <p:sp>
        <p:nvSpPr>
          <p:cNvPr id="12" name="TextBox 12"/>
          <p:cNvSpPr txBox="1"/>
          <p:nvPr/>
        </p:nvSpPr>
        <p:spPr>
          <a:xfrm>
            <a:off x="610667" y="19909376"/>
            <a:ext cx="5787033" cy="882650"/>
          </a:xfrm>
          <a:prstGeom prst="rect">
            <a:avLst/>
          </a:prstGeom>
        </p:spPr>
        <p:txBody>
          <a:bodyPr lIns="0" tIns="0" rIns="0" bIns="0" rtlCol="0" anchor="t">
            <a:spAutoFit/>
          </a:bodyPr>
          <a:lstStyle/>
          <a:p>
            <a:pPr algn="ctr">
              <a:lnSpc>
                <a:spcPts val="7000"/>
              </a:lnSpc>
              <a:spcBef>
                <a:spcPct val="0"/>
              </a:spcBef>
            </a:pPr>
            <a:r>
              <a:rPr lang="en-US" sz="5000" b="1" i="1">
                <a:solidFill>
                  <a:srgbClr val="0E529C"/>
                </a:solidFill>
                <a:latin typeface="Arimo Bold Italics"/>
                <a:ea typeface="Arimo Bold Italics"/>
                <a:cs typeface="Arimo Bold Italics"/>
                <a:sym typeface="Arimo Bold Italics"/>
              </a:rPr>
              <a:t>Recycling Manager</a:t>
            </a:r>
          </a:p>
        </p:txBody>
      </p:sp>
      <p:sp>
        <p:nvSpPr>
          <p:cNvPr id="13" name="TextBox 13"/>
          <p:cNvSpPr txBox="1"/>
          <p:nvPr/>
        </p:nvSpPr>
        <p:spPr>
          <a:xfrm>
            <a:off x="452707" y="21095612"/>
            <a:ext cx="19969612" cy="10862310"/>
          </a:xfrm>
          <a:prstGeom prst="rect">
            <a:avLst/>
          </a:prstGeom>
        </p:spPr>
        <p:txBody>
          <a:bodyPr lIns="0" tIns="0" rIns="0" bIns="0" rtlCol="0" anchor="t">
            <a:spAutoFit/>
          </a:bodyPr>
          <a:lstStyle/>
          <a:p>
            <a:pPr algn="just">
              <a:lnSpc>
                <a:spcPts val="5760"/>
              </a:lnSpc>
            </a:pPr>
            <a:r>
              <a:rPr lang="en-US" sz="3200">
                <a:solidFill>
                  <a:srgbClr val="000000"/>
                </a:solidFill>
                <a:latin typeface="Arial"/>
                <a:ea typeface="Arial"/>
                <a:cs typeface="Arial"/>
                <a:sym typeface="Arial"/>
              </a:rPr>
              <a:t>Recycling Managers play a critical role in promoting zero-waste production and optimizing the reuse of materials throughout the textile and fashion sectors. </a:t>
            </a:r>
          </a:p>
          <a:p>
            <a:pPr algn="just">
              <a:lnSpc>
                <a:spcPts val="5760"/>
              </a:lnSpc>
            </a:pPr>
            <a:r>
              <a:rPr lang="en-US" sz="3200">
                <a:solidFill>
                  <a:srgbClr val="000000"/>
                </a:solidFill>
                <a:latin typeface="Arial"/>
                <a:ea typeface="Arial"/>
                <a:cs typeface="Arial"/>
                <a:sym typeface="Arial"/>
              </a:rPr>
              <a:t>They evaluate manufacturing workflows to devise strategies for recycling, reusing, or upcycling textile waste, thereby prolonging the life cycle of materials and curbing the volume of textile waste directed to landfills. They may facilitate the conversion of discarded garments into new fibers or repurpose textile scraps into alternative products. </a:t>
            </a:r>
          </a:p>
          <a:p>
            <a:pPr algn="just">
              <a:lnSpc>
                <a:spcPts val="5760"/>
              </a:lnSpc>
            </a:pPr>
            <a:r>
              <a:rPr lang="en-US" sz="3200">
                <a:solidFill>
                  <a:srgbClr val="000000"/>
                </a:solidFill>
                <a:latin typeface="Arial"/>
                <a:ea typeface="Arial"/>
                <a:cs typeface="Arial"/>
                <a:sym typeface="Arial"/>
              </a:rPr>
              <a:t>Recycling Managers’ efforts are fundamental in mitigating the environmental footprint of the fashion industry and advancing the principles of the circular economy, where materials are continuously repurposed rather than discarded after a single use. </a:t>
            </a:r>
          </a:p>
          <a:p>
            <a:pPr algn="just">
              <a:lnSpc>
                <a:spcPts val="5760"/>
              </a:lnSpc>
            </a:pPr>
            <a:r>
              <a:rPr lang="en-US" sz="3200">
                <a:solidFill>
                  <a:srgbClr val="000000"/>
                </a:solidFill>
                <a:latin typeface="Arial"/>
                <a:ea typeface="Arial"/>
                <a:cs typeface="Arial"/>
                <a:sym typeface="Arial"/>
              </a:rPr>
              <a:t>Their contribution ensures that production processes become more sustainable and the reuse of textiles becomes standard practice, significantly reducing resource consumption.</a:t>
            </a:r>
          </a:p>
          <a:p>
            <a:pPr algn="just">
              <a:lnSpc>
                <a:spcPts val="5760"/>
              </a:lnSpc>
            </a:pPr>
            <a:endParaRPr lang="en-US" sz="3200">
              <a:solidFill>
                <a:srgbClr val="000000"/>
              </a:solidFill>
              <a:latin typeface="Arial"/>
              <a:ea typeface="Arial"/>
              <a:cs typeface="Arial"/>
              <a:sym typeface="Arial"/>
            </a:endParaRPr>
          </a:p>
          <a:p>
            <a:pPr algn="just">
              <a:lnSpc>
                <a:spcPts val="5760"/>
              </a:lnSpc>
            </a:pPr>
            <a:endParaRPr lang="en-US" sz="3200">
              <a:solidFill>
                <a:srgbClr val="000000"/>
              </a:solidFill>
              <a:latin typeface="Arial"/>
              <a:ea typeface="Arial"/>
              <a:cs typeface="Arial"/>
              <a:sym typeface="Arial"/>
            </a:endParaRPr>
          </a:p>
          <a:p>
            <a:pPr algn="just">
              <a:lnSpc>
                <a:spcPts val="5760"/>
              </a:lnSpc>
            </a:pPr>
            <a:endParaRPr lang="en-US" sz="3200">
              <a:solidFill>
                <a:srgbClr val="000000"/>
              </a:solidFill>
              <a:latin typeface="Arial"/>
              <a:ea typeface="Arial"/>
              <a:cs typeface="Arial"/>
              <a:sym typeface="Arial"/>
            </a:endParaRPr>
          </a:p>
          <a:p>
            <a:pPr algn="just">
              <a:lnSpc>
                <a:spcPts val="5760"/>
              </a:lnSpc>
            </a:pPr>
            <a:endParaRPr lang="en-US" sz="3200">
              <a:solidFill>
                <a:srgbClr val="000000"/>
              </a:solidFill>
              <a:latin typeface="Arial"/>
              <a:ea typeface="Arial"/>
              <a:cs typeface="Arial"/>
              <a:sym typeface="Arial"/>
            </a:endParaRPr>
          </a:p>
        </p:txBody>
      </p:sp>
      <p:sp>
        <p:nvSpPr>
          <p:cNvPr id="14" name="TextBox 14"/>
          <p:cNvSpPr txBox="1"/>
          <p:nvPr/>
        </p:nvSpPr>
        <p:spPr>
          <a:xfrm>
            <a:off x="610667" y="4823874"/>
            <a:ext cx="14351151" cy="5795010"/>
          </a:xfrm>
          <a:prstGeom prst="rect">
            <a:avLst/>
          </a:prstGeom>
        </p:spPr>
        <p:txBody>
          <a:bodyPr lIns="0" tIns="0" rIns="0" bIns="0" rtlCol="0" anchor="t">
            <a:spAutoFit/>
          </a:bodyPr>
          <a:lstStyle/>
          <a:p>
            <a:pPr algn="just">
              <a:lnSpc>
                <a:spcPts val="5759"/>
              </a:lnSpc>
            </a:pPr>
            <a:r>
              <a:rPr lang="en-US" sz="3199">
                <a:solidFill>
                  <a:srgbClr val="000000"/>
                </a:solidFill>
                <a:latin typeface="Arial"/>
                <a:ea typeface="Arial"/>
                <a:cs typeface="Arial"/>
                <a:sym typeface="Arial"/>
              </a:rPr>
              <a:t>Together, these professions bridge innovation and sustainability, addressing environmental challenges while meeting industry standards. </a:t>
            </a:r>
          </a:p>
          <a:p>
            <a:pPr algn="just">
              <a:lnSpc>
                <a:spcPts val="5759"/>
              </a:lnSpc>
            </a:pPr>
            <a:r>
              <a:rPr lang="en-US" sz="3199">
                <a:solidFill>
                  <a:srgbClr val="000000"/>
                </a:solidFill>
                <a:latin typeface="Arial"/>
                <a:ea typeface="Arial"/>
                <a:cs typeface="Arial"/>
                <a:sym typeface="Arial"/>
              </a:rPr>
              <a:t>The collaboration between Bio-Textile Technicians and Recycling Managers is essential for building a more responsible and sustainable future in the sector.</a:t>
            </a:r>
          </a:p>
          <a:p>
            <a:pPr algn="just">
              <a:lnSpc>
                <a:spcPts val="5759"/>
              </a:lnSpc>
            </a:pPr>
            <a:r>
              <a:rPr lang="en-US" sz="3199">
                <a:solidFill>
                  <a:srgbClr val="000000"/>
                </a:solidFill>
                <a:latin typeface="Arial"/>
                <a:ea typeface="Arial"/>
                <a:cs typeface="Arial"/>
                <a:sym typeface="Arial"/>
              </a:rPr>
              <a:t>The innovative materials engineered by Bio-Textile Technicians, when combined with the Recycling Manager’s expertise in waste reduction, create a holistic system that safeguards environmental health while facilitating the production of high-quality, durable products.</a:t>
            </a:r>
          </a:p>
        </p:txBody>
      </p:sp>
      <p:sp>
        <p:nvSpPr>
          <p:cNvPr id="15" name="TextBox 15"/>
          <p:cNvSpPr txBox="1"/>
          <p:nvPr/>
        </p:nvSpPr>
        <p:spPr>
          <a:xfrm>
            <a:off x="458517" y="3312274"/>
            <a:ext cx="18138830" cy="882649"/>
          </a:xfrm>
          <a:prstGeom prst="rect">
            <a:avLst/>
          </a:prstGeom>
        </p:spPr>
        <p:txBody>
          <a:bodyPr lIns="0" tIns="0" rIns="0" bIns="0" rtlCol="0" anchor="t">
            <a:spAutoFit/>
          </a:bodyPr>
          <a:lstStyle/>
          <a:p>
            <a:pPr algn="l">
              <a:lnSpc>
                <a:spcPts val="7000"/>
              </a:lnSpc>
            </a:pPr>
            <a:r>
              <a:rPr lang="en-US" sz="5000" b="1">
                <a:solidFill>
                  <a:srgbClr val="4285F4"/>
                </a:solidFill>
                <a:latin typeface="Arimo Bold"/>
                <a:ea typeface="Arimo Bold"/>
                <a:cs typeface="Arimo Bold"/>
                <a:sym typeface="Arimo Bold"/>
              </a:rPr>
              <a:t>Why these roles matter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6280" y="29517020"/>
            <a:ext cx="21773371" cy="242581"/>
            <a:chOff x="0" y="0"/>
            <a:chExt cx="29031161" cy="323442"/>
          </a:xfrm>
        </p:grpSpPr>
        <p:sp>
          <p:nvSpPr>
            <p:cNvPr id="3" name="Freeform 3"/>
            <p:cNvSpPr/>
            <p:nvPr/>
          </p:nvSpPr>
          <p:spPr>
            <a:xfrm>
              <a:off x="125476" y="0"/>
              <a:ext cx="28780232" cy="323469"/>
            </a:xfrm>
            <a:custGeom>
              <a:avLst/>
              <a:gdLst/>
              <a:ahLst/>
              <a:cxnLst/>
              <a:rect l="l" t="t" r="r" b="b"/>
              <a:pathLst>
                <a:path w="28780232" h="323469">
                  <a:moveTo>
                    <a:pt x="0" y="71882"/>
                  </a:moveTo>
                  <a:lnTo>
                    <a:pt x="28779597" y="0"/>
                  </a:lnTo>
                  <a:lnTo>
                    <a:pt x="28780232" y="251587"/>
                  </a:lnTo>
                  <a:lnTo>
                    <a:pt x="635" y="323469"/>
                  </a:lnTo>
                  <a:close/>
                </a:path>
              </a:pathLst>
            </a:custGeom>
            <a:solidFill>
              <a:srgbClr val="238C3F"/>
            </a:solidFill>
          </p:spPr>
        </p:sp>
      </p:grpSp>
      <p:grpSp>
        <p:nvGrpSpPr>
          <p:cNvPr id="4" name="Group 4"/>
          <p:cNvGrpSpPr/>
          <p:nvPr/>
        </p:nvGrpSpPr>
        <p:grpSpPr>
          <a:xfrm>
            <a:off x="330635" y="158560"/>
            <a:ext cx="2983611" cy="2983609"/>
            <a:chOff x="0" y="0"/>
            <a:chExt cx="3978148" cy="3978145"/>
          </a:xfrm>
        </p:grpSpPr>
        <p:sp>
          <p:nvSpPr>
            <p:cNvPr id="5" name="Freeform 5"/>
            <p:cNvSpPr/>
            <p:nvPr/>
          </p:nvSpPr>
          <p:spPr>
            <a:xfrm>
              <a:off x="0" y="0"/>
              <a:ext cx="3978148" cy="3978148"/>
            </a:xfrm>
            <a:custGeom>
              <a:avLst/>
              <a:gdLst/>
              <a:ahLst/>
              <a:cxnLst/>
              <a:rect l="l" t="t" r="r" b="b"/>
              <a:pathLst>
                <a:path w="3978148" h="3978148">
                  <a:moveTo>
                    <a:pt x="0" y="0"/>
                  </a:moveTo>
                  <a:lnTo>
                    <a:pt x="3978148" y="0"/>
                  </a:lnTo>
                  <a:lnTo>
                    <a:pt x="3978148" y="3978148"/>
                  </a:lnTo>
                  <a:lnTo>
                    <a:pt x="0" y="3978148"/>
                  </a:lnTo>
                  <a:lnTo>
                    <a:pt x="0" y="0"/>
                  </a:lnTo>
                  <a:close/>
                </a:path>
              </a:pathLst>
            </a:custGeom>
            <a:blipFill>
              <a:blip r:embed="rId2"/>
              <a:stretch>
                <a:fillRect/>
              </a:stretch>
            </a:blipFill>
          </p:spPr>
        </p:sp>
      </p:grpSp>
      <p:grpSp>
        <p:nvGrpSpPr>
          <p:cNvPr id="6" name="Group 6"/>
          <p:cNvGrpSpPr/>
          <p:nvPr/>
        </p:nvGrpSpPr>
        <p:grpSpPr>
          <a:xfrm>
            <a:off x="73723" y="0"/>
            <a:ext cx="21053365" cy="4393223"/>
            <a:chOff x="0" y="0"/>
            <a:chExt cx="30408171" cy="6345298"/>
          </a:xfrm>
        </p:grpSpPr>
        <p:sp>
          <p:nvSpPr>
            <p:cNvPr id="7" name="Freeform 7"/>
            <p:cNvSpPr/>
            <p:nvPr/>
          </p:nvSpPr>
          <p:spPr>
            <a:xfrm>
              <a:off x="0" y="0"/>
              <a:ext cx="30408163" cy="6345277"/>
            </a:xfrm>
            <a:custGeom>
              <a:avLst/>
              <a:gdLst/>
              <a:ahLst/>
              <a:cxnLst/>
              <a:rect l="l" t="t" r="r" b="b"/>
              <a:pathLst>
                <a:path w="30408163" h="6345277">
                  <a:moveTo>
                    <a:pt x="0" y="0"/>
                  </a:moveTo>
                  <a:lnTo>
                    <a:pt x="30408163" y="0"/>
                  </a:lnTo>
                  <a:lnTo>
                    <a:pt x="30408163" y="6345277"/>
                  </a:lnTo>
                  <a:lnTo>
                    <a:pt x="0" y="6345277"/>
                  </a:lnTo>
                  <a:lnTo>
                    <a:pt x="0" y="0"/>
                  </a:lnTo>
                  <a:close/>
                </a:path>
              </a:pathLst>
            </a:custGeom>
            <a:blipFill>
              <a:blip r:embed="rId3"/>
              <a:stretch>
                <a:fillRect t="-84781" b="-84782"/>
              </a:stretch>
            </a:blipFill>
          </p:spPr>
        </p:sp>
      </p:grpSp>
      <p:grpSp>
        <p:nvGrpSpPr>
          <p:cNvPr id="8" name="Group 8"/>
          <p:cNvGrpSpPr/>
          <p:nvPr/>
        </p:nvGrpSpPr>
        <p:grpSpPr>
          <a:xfrm>
            <a:off x="4714207" y="451981"/>
            <a:ext cx="4556404" cy="3710485"/>
            <a:chOff x="0" y="0"/>
            <a:chExt cx="4370652" cy="3559219"/>
          </a:xfrm>
        </p:grpSpPr>
        <p:sp>
          <p:nvSpPr>
            <p:cNvPr id="9" name="Freeform 9"/>
            <p:cNvSpPr/>
            <p:nvPr/>
          </p:nvSpPr>
          <p:spPr>
            <a:xfrm>
              <a:off x="0" y="0"/>
              <a:ext cx="4370705" cy="3559175"/>
            </a:xfrm>
            <a:custGeom>
              <a:avLst/>
              <a:gdLst/>
              <a:ahLst/>
              <a:cxnLst/>
              <a:rect l="l" t="t" r="r" b="b"/>
              <a:pathLst>
                <a:path w="4370705" h="3559175">
                  <a:moveTo>
                    <a:pt x="0" y="0"/>
                  </a:moveTo>
                  <a:lnTo>
                    <a:pt x="4370705" y="0"/>
                  </a:lnTo>
                  <a:lnTo>
                    <a:pt x="4370705" y="3559175"/>
                  </a:lnTo>
                  <a:lnTo>
                    <a:pt x="0" y="3559175"/>
                  </a:lnTo>
                  <a:lnTo>
                    <a:pt x="0" y="0"/>
                  </a:lnTo>
                  <a:close/>
                </a:path>
              </a:pathLst>
            </a:custGeom>
            <a:blipFill>
              <a:blip r:embed="rId4"/>
              <a:stretch>
                <a:fillRect r="1" b="-1"/>
              </a:stretch>
            </a:blipFill>
          </p:spPr>
        </p:sp>
      </p:grpSp>
      <p:grpSp>
        <p:nvGrpSpPr>
          <p:cNvPr id="10" name="Group 10"/>
          <p:cNvGrpSpPr/>
          <p:nvPr/>
        </p:nvGrpSpPr>
        <p:grpSpPr>
          <a:xfrm>
            <a:off x="330635" y="158560"/>
            <a:ext cx="4003909" cy="4003907"/>
            <a:chOff x="0" y="0"/>
            <a:chExt cx="3978148" cy="3978145"/>
          </a:xfrm>
        </p:grpSpPr>
        <p:sp>
          <p:nvSpPr>
            <p:cNvPr id="11" name="Freeform 11"/>
            <p:cNvSpPr/>
            <p:nvPr/>
          </p:nvSpPr>
          <p:spPr>
            <a:xfrm>
              <a:off x="0" y="0"/>
              <a:ext cx="3978148" cy="3978148"/>
            </a:xfrm>
            <a:custGeom>
              <a:avLst/>
              <a:gdLst/>
              <a:ahLst/>
              <a:cxnLst/>
              <a:rect l="l" t="t" r="r" b="b"/>
              <a:pathLst>
                <a:path w="3978148" h="3978148">
                  <a:moveTo>
                    <a:pt x="0" y="0"/>
                  </a:moveTo>
                  <a:lnTo>
                    <a:pt x="3978148" y="0"/>
                  </a:lnTo>
                  <a:lnTo>
                    <a:pt x="3978148" y="3978148"/>
                  </a:lnTo>
                  <a:lnTo>
                    <a:pt x="0" y="3978148"/>
                  </a:lnTo>
                  <a:lnTo>
                    <a:pt x="0" y="0"/>
                  </a:lnTo>
                  <a:close/>
                </a:path>
              </a:pathLst>
            </a:custGeom>
            <a:blipFill>
              <a:blip r:embed="rId2"/>
              <a:stretch>
                <a:fillRect/>
              </a:stretch>
            </a:blipFill>
          </p:spPr>
        </p:sp>
      </p:grpSp>
      <p:sp>
        <p:nvSpPr>
          <p:cNvPr id="12" name="Freeform 12"/>
          <p:cNvSpPr/>
          <p:nvPr/>
        </p:nvSpPr>
        <p:spPr>
          <a:xfrm>
            <a:off x="330635" y="7005541"/>
            <a:ext cx="6586416" cy="4189934"/>
          </a:xfrm>
          <a:custGeom>
            <a:avLst/>
            <a:gdLst/>
            <a:ahLst/>
            <a:cxnLst/>
            <a:rect l="l" t="t" r="r" b="b"/>
            <a:pathLst>
              <a:path w="6586416" h="4189934">
                <a:moveTo>
                  <a:pt x="0" y="0"/>
                </a:moveTo>
                <a:lnTo>
                  <a:pt x="6586416" y="0"/>
                </a:lnTo>
                <a:lnTo>
                  <a:pt x="6586416" y="4189934"/>
                </a:lnTo>
                <a:lnTo>
                  <a:pt x="0" y="4189934"/>
                </a:lnTo>
                <a:lnTo>
                  <a:pt x="0" y="0"/>
                </a:lnTo>
                <a:close/>
              </a:path>
            </a:pathLst>
          </a:custGeom>
          <a:blipFill>
            <a:blip r:embed="rId5"/>
            <a:stretch>
              <a:fillRect l="-5054" r="-5054"/>
            </a:stretch>
          </a:blipFill>
        </p:spPr>
      </p:sp>
      <p:sp>
        <p:nvSpPr>
          <p:cNvPr id="13" name="Freeform 13"/>
          <p:cNvSpPr/>
          <p:nvPr/>
        </p:nvSpPr>
        <p:spPr>
          <a:xfrm>
            <a:off x="13900184" y="17681213"/>
            <a:ext cx="7226904" cy="4814925"/>
          </a:xfrm>
          <a:custGeom>
            <a:avLst/>
            <a:gdLst/>
            <a:ahLst/>
            <a:cxnLst/>
            <a:rect l="l" t="t" r="r" b="b"/>
            <a:pathLst>
              <a:path w="7226904" h="4814925">
                <a:moveTo>
                  <a:pt x="0" y="0"/>
                </a:moveTo>
                <a:lnTo>
                  <a:pt x="7226904" y="0"/>
                </a:lnTo>
                <a:lnTo>
                  <a:pt x="7226904" y="4814925"/>
                </a:lnTo>
                <a:lnTo>
                  <a:pt x="0" y="4814925"/>
                </a:lnTo>
                <a:lnTo>
                  <a:pt x="0" y="0"/>
                </a:lnTo>
                <a:close/>
              </a:path>
            </a:pathLst>
          </a:custGeom>
          <a:blipFill>
            <a:blip r:embed="rId6"/>
            <a:stretch>
              <a:fillRect/>
            </a:stretch>
          </a:blipFill>
        </p:spPr>
      </p:sp>
      <p:sp>
        <p:nvSpPr>
          <p:cNvPr id="14" name="Freeform 14"/>
          <p:cNvSpPr/>
          <p:nvPr/>
        </p:nvSpPr>
        <p:spPr>
          <a:xfrm>
            <a:off x="13227829" y="9985998"/>
            <a:ext cx="7450413" cy="4494999"/>
          </a:xfrm>
          <a:custGeom>
            <a:avLst/>
            <a:gdLst/>
            <a:ahLst/>
            <a:cxnLst/>
            <a:rect l="l" t="t" r="r" b="b"/>
            <a:pathLst>
              <a:path w="7450413" h="4494999">
                <a:moveTo>
                  <a:pt x="0" y="0"/>
                </a:moveTo>
                <a:lnTo>
                  <a:pt x="7450413" y="0"/>
                </a:lnTo>
                <a:lnTo>
                  <a:pt x="7450413" y="4494999"/>
                </a:lnTo>
                <a:lnTo>
                  <a:pt x="0" y="4494999"/>
                </a:lnTo>
                <a:lnTo>
                  <a:pt x="0" y="0"/>
                </a:lnTo>
                <a:close/>
              </a:path>
            </a:pathLst>
          </a:custGeom>
          <a:blipFill>
            <a:blip r:embed="rId7"/>
            <a:stretch>
              <a:fillRect t="-5215" b="-5215"/>
            </a:stretch>
          </a:blipFill>
        </p:spPr>
      </p:sp>
      <p:sp>
        <p:nvSpPr>
          <p:cNvPr id="15" name="Freeform 15"/>
          <p:cNvSpPr/>
          <p:nvPr/>
        </p:nvSpPr>
        <p:spPr>
          <a:xfrm>
            <a:off x="-974771" y="20557758"/>
            <a:ext cx="9569107" cy="5805081"/>
          </a:xfrm>
          <a:custGeom>
            <a:avLst/>
            <a:gdLst/>
            <a:ahLst/>
            <a:cxnLst/>
            <a:rect l="l" t="t" r="r" b="b"/>
            <a:pathLst>
              <a:path w="9569107" h="5805081">
                <a:moveTo>
                  <a:pt x="0" y="0"/>
                </a:moveTo>
                <a:lnTo>
                  <a:pt x="9569107" y="0"/>
                </a:lnTo>
                <a:lnTo>
                  <a:pt x="9569107" y="5805082"/>
                </a:lnTo>
                <a:lnTo>
                  <a:pt x="0" y="5805082"/>
                </a:lnTo>
                <a:lnTo>
                  <a:pt x="0" y="0"/>
                </a:lnTo>
                <a:close/>
              </a:path>
            </a:pathLst>
          </a:custGeom>
          <a:blipFill>
            <a:blip r:embed="rId8"/>
            <a:stretch>
              <a:fillRect/>
            </a:stretch>
          </a:blipFill>
        </p:spPr>
      </p:sp>
      <p:sp>
        <p:nvSpPr>
          <p:cNvPr id="16" name="TextBox 16"/>
          <p:cNvSpPr txBox="1"/>
          <p:nvPr/>
        </p:nvSpPr>
        <p:spPr>
          <a:xfrm rot="-846042">
            <a:off x="11585154" y="27346849"/>
            <a:ext cx="4131405" cy="267312"/>
          </a:xfrm>
          <a:prstGeom prst="rect">
            <a:avLst/>
          </a:prstGeom>
        </p:spPr>
        <p:txBody>
          <a:bodyPr lIns="0" tIns="0" rIns="0" bIns="0" rtlCol="0" anchor="t">
            <a:spAutoFit/>
          </a:bodyPr>
          <a:lstStyle/>
          <a:p>
            <a:pPr algn="l">
              <a:lnSpc>
                <a:spcPts val="2134"/>
              </a:lnSpc>
            </a:pPr>
            <a:endParaRPr/>
          </a:p>
        </p:txBody>
      </p:sp>
      <p:sp>
        <p:nvSpPr>
          <p:cNvPr id="17" name="TextBox 17"/>
          <p:cNvSpPr txBox="1"/>
          <p:nvPr/>
        </p:nvSpPr>
        <p:spPr>
          <a:xfrm>
            <a:off x="482303" y="28505558"/>
            <a:ext cx="4269296" cy="278460"/>
          </a:xfrm>
          <a:prstGeom prst="rect">
            <a:avLst/>
          </a:prstGeom>
        </p:spPr>
        <p:txBody>
          <a:bodyPr lIns="0" tIns="0" rIns="0" bIns="0" rtlCol="0" anchor="t">
            <a:spAutoFit/>
          </a:bodyPr>
          <a:lstStyle/>
          <a:p>
            <a:pPr algn="l">
              <a:lnSpc>
                <a:spcPts val="2230"/>
              </a:lnSpc>
            </a:pPr>
            <a:endParaRPr/>
          </a:p>
        </p:txBody>
      </p:sp>
      <p:sp>
        <p:nvSpPr>
          <p:cNvPr id="18" name="Freeform 18"/>
          <p:cNvSpPr/>
          <p:nvPr/>
        </p:nvSpPr>
        <p:spPr>
          <a:xfrm>
            <a:off x="4973027" y="26586028"/>
            <a:ext cx="10747306" cy="2696597"/>
          </a:xfrm>
          <a:custGeom>
            <a:avLst/>
            <a:gdLst/>
            <a:ahLst/>
            <a:cxnLst/>
            <a:rect l="l" t="t" r="r" b="b"/>
            <a:pathLst>
              <a:path w="10747306" h="2696597">
                <a:moveTo>
                  <a:pt x="0" y="0"/>
                </a:moveTo>
                <a:lnTo>
                  <a:pt x="10747306" y="0"/>
                </a:lnTo>
                <a:lnTo>
                  <a:pt x="10747306" y="2696596"/>
                </a:lnTo>
                <a:lnTo>
                  <a:pt x="0" y="269659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9" name="Freeform 19"/>
          <p:cNvSpPr/>
          <p:nvPr/>
        </p:nvSpPr>
        <p:spPr>
          <a:xfrm rot="1093875">
            <a:off x="3442338" y="26986915"/>
            <a:ext cx="1784412" cy="1784412"/>
          </a:xfrm>
          <a:custGeom>
            <a:avLst/>
            <a:gdLst/>
            <a:ahLst/>
            <a:cxnLst/>
            <a:rect l="l" t="t" r="r" b="b"/>
            <a:pathLst>
              <a:path w="1784412" h="1784412">
                <a:moveTo>
                  <a:pt x="0" y="0"/>
                </a:moveTo>
                <a:lnTo>
                  <a:pt x="1784412" y="0"/>
                </a:lnTo>
                <a:lnTo>
                  <a:pt x="1784412" y="1784412"/>
                </a:lnTo>
                <a:lnTo>
                  <a:pt x="0" y="178441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0" name="Freeform 20"/>
          <p:cNvSpPr/>
          <p:nvPr/>
        </p:nvSpPr>
        <p:spPr>
          <a:xfrm rot="-10298942">
            <a:off x="6946649" y="26566423"/>
            <a:ext cx="1972921" cy="1954985"/>
          </a:xfrm>
          <a:custGeom>
            <a:avLst/>
            <a:gdLst/>
            <a:ahLst/>
            <a:cxnLst/>
            <a:rect l="l" t="t" r="r" b="b"/>
            <a:pathLst>
              <a:path w="1972921" h="1954985">
                <a:moveTo>
                  <a:pt x="0" y="0"/>
                </a:moveTo>
                <a:lnTo>
                  <a:pt x="1972921" y="0"/>
                </a:lnTo>
                <a:lnTo>
                  <a:pt x="1972921" y="1954985"/>
                </a:lnTo>
                <a:lnTo>
                  <a:pt x="0" y="195498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1" name="Freeform 21"/>
          <p:cNvSpPr/>
          <p:nvPr/>
        </p:nvSpPr>
        <p:spPr>
          <a:xfrm>
            <a:off x="10346680" y="26752573"/>
            <a:ext cx="1980660" cy="2253951"/>
          </a:xfrm>
          <a:custGeom>
            <a:avLst/>
            <a:gdLst/>
            <a:ahLst/>
            <a:cxnLst/>
            <a:rect l="l" t="t" r="r" b="b"/>
            <a:pathLst>
              <a:path w="1980660" h="2253951">
                <a:moveTo>
                  <a:pt x="0" y="0"/>
                </a:moveTo>
                <a:lnTo>
                  <a:pt x="1980660" y="0"/>
                </a:lnTo>
                <a:lnTo>
                  <a:pt x="1980660" y="2253951"/>
                </a:lnTo>
                <a:lnTo>
                  <a:pt x="0" y="2253951"/>
                </a:lnTo>
                <a:lnTo>
                  <a:pt x="0" y="0"/>
                </a:lnTo>
                <a:close/>
              </a:path>
            </a:pathLst>
          </a:custGeom>
          <a:blipFill>
            <a:blip r:embed="rId15"/>
            <a:stretch>
              <a:fillRect/>
            </a:stretch>
          </a:blipFill>
        </p:spPr>
      </p:sp>
      <p:sp>
        <p:nvSpPr>
          <p:cNvPr id="22" name="TextBox 22"/>
          <p:cNvSpPr txBox="1"/>
          <p:nvPr/>
        </p:nvSpPr>
        <p:spPr>
          <a:xfrm>
            <a:off x="760892" y="17130725"/>
            <a:ext cx="12108500" cy="3356355"/>
          </a:xfrm>
          <a:prstGeom prst="rect">
            <a:avLst/>
          </a:prstGeom>
        </p:spPr>
        <p:txBody>
          <a:bodyPr lIns="0" tIns="0" rIns="0" bIns="0" rtlCol="0" anchor="t">
            <a:spAutoFit/>
          </a:bodyPr>
          <a:lstStyle/>
          <a:p>
            <a:pPr algn="just">
              <a:lnSpc>
                <a:spcPts val="5312"/>
              </a:lnSpc>
            </a:pPr>
            <a:r>
              <a:rPr lang="en-US" sz="3200" b="1">
                <a:solidFill>
                  <a:srgbClr val="0D4CA4"/>
                </a:solidFill>
                <a:latin typeface="Arial Bold"/>
                <a:ea typeface="Arial Bold"/>
                <a:cs typeface="Arial Bold"/>
                <a:sym typeface="Arial Bold"/>
              </a:rPr>
              <a:t>Data Mapping:</a:t>
            </a:r>
            <a:r>
              <a:rPr lang="en-US" sz="3200">
                <a:solidFill>
                  <a:srgbClr val="000000"/>
                </a:solidFill>
                <a:latin typeface="Arial"/>
                <a:ea typeface="Arial"/>
                <a:cs typeface="Arial"/>
                <a:sym typeface="Arial"/>
              </a:rPr>
              <a:t> An accompanying activity aimed at mapping specific skills against established frameworks to ensure alignment with existing standards to facilitate their application within the sector, such as the European Qualifications Framework (EQF) and ESCO systems.</a:t>
            </a:r>
          </a:p>
        </p:txBody>
      </p:sp>
      <p:sp>
        <p:nvSpPr>
          <p:cNvPr id="23" name="Freeform 23"/>
          <p:cNvSpPr/>
          <p:nvPr/>
        </p:nvSpPr>
        <p:spPr>
          <a:xfrm rot="1244183">
            <a:off x="7590581" y="10132626"/>
            <a:ext cx="5512198" cy="2355212"/>
          </a:xfrm>
          <a:custGeom>
            <a:avLst/>
            <a:gdLst/>
            <a:ahLst/>
            <a:cxnLst/>
            <a:rect l="l" t="t" r="r" b="b"/>
            <a:pathLst>
              <a:path w="5512198" h="2355212">
                <a:moveTo>
                  <a:pt x="0" y="0"/>
                </a:moveTo>
                <a:lnTo>
                  <a:pt x="5512198" y="0"/>
                </a:lnTo>
                <a:lnTo>
                  <a:pt x="5512198" y="2355212"/>
                </a:lnTo>
                <a:lnTo>
                  <a:pt x="0" y="235521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4" name="TextBox 24"/>
          <p:cNvSpPr txBox="1"/>
          <p:nvPr/>
        </p:nvSpPr>
        <p:spPr>
          <a:xfrm>
            <a:off x="0" y="4636991"/>
            <a:ext cx="20619342" cy="1768475"/>
          </a:xfrm>
          <a:prstGeom prst="rect">
            <a:avLst/>
          </a:prstGeom>
        </p:spPr>
        <p:txBody>
          <a:bodyPr lIns="0" tIns="0" rIns="0" bIns="0" rtlCol="0" anchor="t">
            <a:spAutoFit/>
          </a:bodyPr>
          <a:lstStyle/>
          <a:p>
            <a:pPr algn="ctr">
              <a:lnSpc>
                <a:spcPts val="7000"/>
              </a:lnSpc>
            </a:pPr>
            <a:r>
              <a:rPr lang="en-US" sz="5000" b="1" i="1">
                <a:solidFill>
                  <a:srgbClr val="4A71F6"/>
                </a:solidFill>
                <a:latin typeface="Arimo Bold Italics"/>
                <a:ea typeface="Arimo Bold Italics"/>
                <a:cs typeface="Arimo Bold Italics"/>
                <a:sym typeface="Arimo Bold Italics"/>
              </a:rPr>
              <a:t>Understanding the Needs for the Green Transition: </a:t>
            </a:r>
          </a:p>
          <a:p>
            <a:pPr algn="ctr">
              <a:lnSpc>
                <a:spcPts val="7000"/>
              </a:lnSpc>
              <a:spcBef>
                <a:spcPct val="0"/>
              </a:spcBef>
            </a:pPr>
            <a:r>
              <a:rPr lang="en-US" sz="5000" b="1" i="1">
                <a:solidFill>
                  <a:srgbClr val="4A71F6"/>
                </a:solidFill>
                <a:latin typeface="Arimo Bold Italics"/>
                <a:ea typeface="Arimo Bold Italics"/>
                <a:cs typeface="Arimo Bold Italics"/>
                <a:sym typeface="Arimo Bold Italics"/>
              </a:rPr>
              <a:t>SiT approach</a:t>
            </a:r>
          </a:p>
        </p:txBody>
      </p:sp>
      <p:sp>
        <p:nvSpPr>
          <p:cNvPr id="25" name="TextBox 25"/>
          <p:cNvSpPr txBox="1"/>
          <p:nvPr/>
        </p:nvSpPr>
        <p:spPr>
          <a:xfrm>
            <a:off x="7104311" y="6605847"/>
            <a:ext cx="13573931" cy="3075351"/>
          </a:xfrm>
          <a:prstGeom prst="rect">
            <a:avLst/>
          </a:prstGeom>
        </p:spPr>
        <p:txBody>
          <a:bodyPr lIns="0" tIns="0" rIns="0" bIns="0" rtlCol="0" anchor="t">
            <a:spAutoFit/>
          </a:bodyPr>
          <a:lstStyle/>
          <a:p>
            <a:pPr algn="just">
              <a:lnSpc>
                <a:spcPts val="5319"/>
              </a:lnSpc>
            </a:pPr>
            <a:r>
              <a:rPr lang="en-US" sz="3204" b="1">
                <a:solidFill>
                  <a:srgbClr val="000000"/>
                </a:solidFill>
                <a:latin typeface="Arial Bold"/>
                <a:ea typeface="Arial Bold"/>
                <a:cs typeface="Arial Bold"/>
                <a:sym typeface="Arial Bold"/>
              </a:rPr>
              <a:t>The survey</a:t>
            </a:r>
            <a:r>
              <a:rPr lang="en-US" sz="3204">
                <a:solidFill>
                  <a:srgbClr val="000000"/>
                </a:solidFill>
                <a:latin typeface="Arial"/>
                <a:ea typeface="Arial"/>
                <a:cs typeface="Arial"/>
                <a:sym typeface="Arial"/>
              </a:rPr>
              <a:t> aimed to identify and map the green skills and competences required for 𝗕𝗶𝗼 𝘁𝗲𝘅𝘁𝗶𝗹𝗲 𝘁𝗲𝗰𝗵𝗻𝗶𝗰𝗶𝗮𝗻 and 𝗥𝗲𝗰𝘆𝗰𝗹𝗶𝗻𝗴 𝗠𝗮𝗻𝗮𝗴𝗲𝗿.</a:t>
            </a:r>
          </a:p>
          <a:p>
            <a:pPr algn="just">
              <a:lnSpc>
                <a:spcPts val="5319"/>
              </a:lnSpc>
            </a:pPr>
            <a:r>
              <a:rPr lang="en-US" sz="3204">
                <a:solidFill>
                  <a:srgbClr val="000000"/>
                </a:solidFill>
                <a:latin typeface="Arial"/>
                <a:ea typeface="Arial"/>
                <a:cs typeface="Arial"/>
                <a:sym typeface="Arial"/>
              </a:rPr>
              <a:t>The research focussed on  identifying the knowledge, competences, and skills needed to carry out these jobs</a:t>
            </a:r>
          </a:p>
          <a:p>
            <a:pPr algn="just">
              <a:lnSpc>
                <a:spcPts val="2813"/>
              </a:lnSpc>
            </a:pPr>
            <a:endParaRPr lang="en-US" sz="3204">
              <a:solidFill>
                <a:srgbClr val="000000"/>
              </a:solidFill>
              <a:latin typeface="Arial"/>
              <a:ea typeface="Arial"/>
              <a:cs typeface="Arial"/>
              <a:sym typeface="Arial"/>
            </a:endParaRPr>
          </a:p>
        </p:txBody>
      </p:sp>
      <p:sp>
        <p:nvSpPr>
          <p:cNvPr id="26" name="TextBox 26"/>
          <p:cNvSpPr txBox="1"/>
          <p:nvPr/>
        </p:nvSpPr>
        <p:spPr>
          <a:xfrm>
            <a:off x="847347" y="13031420"/>
            <a:ext cx="11935589" cy="2689606"/>
          </a:xfrm>
          <a:prstGeom prst="rect">
            <a:avLst/>
          </a:prstGeom>
        </p:spPr>
        <p:txBody>
          <a:bodyPr lIns="0" tIns="0" rIns="0" bIns="0" rtlCol="0" anchor="t">
            <a:spAutoFit/>
          </a:bodyPr>
          <a:lstStyle/>
          <a:p>
            <a:pPr algn="just">
              <a:lnSpc>
                <a:spcPts val="5312"/>
              </a:lnSpc>
            </a:pPr>
            <a:r>
              <a:rPr lang="en-US" sz="3200" b="1">
                <a:solidFill>
                  <a:srgbClr val="0D4CA4"/>
                </a:solidFill>
                <a:latin typeface="Arial Bold"/>
                <a:ea typeface="Arial Bold"/>
                <a:cs typeface="Arial Bold"/>
                <a:sym typeface="Arial Bold"/>
              </a:rPr>
              <a:t>Semi-structured interviews</a:t>
            </a:r>
            <a:r>
              <a:rPr lang="en-US" sz="3200">
                <a:solidFill>
                  <a:srgbClr val="000000"/>
                </a:solidFill>
                <a:latin typeface="Arial"/>
                <a:ea typeface="Arial"/>
                <a:cs typeface="Arial"/>
                <a:sym typeface="Arial"/>
              </a:rPr>
              <a:t> were conducted with focus group representatives from each target group, aimed to gain qualitative</a:t>
            </a:r>
          </a:p>
          <a:p>
            <a:pPr algn="just">
              <a:lnSpc>
                <a:spcPts val="5312"/>
              </a:lnSpc>
            </a:pPr>
            <a:r>
              <a:rPr lang="en-US" sz="3200">
                <a:solidFill>
                  <a:srgbClr val="000000"/>
                </a:solidFill>
                <a:latin typeface="Arial"/>
                <a:ea typeface="Arial"/>
                <a:cs typeface="Arial"/>
                <a:sym typeface="Arial"/>
              </a:rPr>
              <a:t>insights into the specific challenges and training requirements faced by professionals in the TCLF sector.</a:t>
            </a:r>
          </a:p>
        </p:txBody>
      </p:sp>
      <p:sp>
        <p:nvSpPr>
          <p:cNvPr id="27" name="TextBox 27"/>
          <p:cNvSpPr txBox="1"/>
          <p:nvPr/>
        </p:nvSpPr>
        <p:spPr>
          <a:xfrm>
            <a:off x="7786462" y="22877138"/>
            <a:ext cx="12891779" cy="2689605"/>
          </a:xfrm>
          <a:prstGeom prst="rect">
            <a:avLst/>
          </a:prstGeom>
        </p:spPr>
        <p:txBody>
          <a:bodyPr lIns="0" tIns="0" rIns="0" bIns="0" rtlCol="0" anchor="t">
            <a:spAutoFit/>
          </a:bodyPr>
          <a:lstStyle/>
          <a:p>
            <a:pPr algn="just">
              <a:lnSpc>
                <a:spcPts val="5312"/>
              </a:lnSpc>
            </a:pPr>
            <a:r>
              <a:rPr lang="en-US" sz="3200">
                <a:solidFill>
                  <a:srgbClr val="000000"/>
                </a:solidFill>
                <a:latin typeface="Arial"/>
                <a:ea typeface="Arial"/>
                <a:cs typeface="Arial"/>
                <a:sym typeface="Arial"/>
              </a:rPr>
              <a:t>SiT partnership developed the </a:t>
            </a:r>
            <a:r>
              <a:rPr lang="en-US" sz="3200" b="1">
                <a:solidFill>
                  <a:srgbClr val="1F53A0"/>
                </a:solidFill>
                <a:latin typeface="Arial Bold"/>
                <a:ea typeface="Arial Bold"/>
                <a:cs typeface="Arial Bold"/>
                <a:sym typeface="Arial Bold"/>
              </a:rPr>
              <a:t>SiT GreenComp Framework</a:t>
            </a:r>
            <a:r>
              <a:rPr lang="en-US" sz="3200">
                <a:solidFill>
                  <a:srgbClr val="000000"/>
                </a:solidFill>
                <a:latin typeface="Arial"/>
                <a:ea typeface="Arial"/>
                <a:cs typeface="Arial"/>
                <a:sym typeface="Arial"/>
              </a:rPr>
              <a:t>  as basis for the SiT training program: aligning training programs with industry needs, ensuring that both SMEs and educational institutions prepare the workforce for these 2  roles.</a:t>
            </a:r>
          </a:p>
        </p:txBody>
      </p:sp>
      <p:grpSp>
        <p:nvGrpSpPr>
          <p:cNvPr id="28" name="Group 28"/>
          <p:cNvGrpSpPr/>
          <p:nvPr/>
        </p:nvGrpSpPr>
        <p:grpSpPr>
          <a:xfrm>
            <a:off x="2138400" y="28347515"/>
            <a:ext cx="4269296" cy="873006"/>
            <a:chOff x="0" y="0"/>
            <a:chExt cx="5692395" cy="1164008"/>
          </a:xfrm>
        </p:grpSpPr>
        <p:sp>
          <p:nvSpPr>
            <p:cNvPr id="29" name="TextBox 29"/>
            <p:cNvSpPr txBox="1"/>
            <p:nvPr/>
          </p:nvSpPr>
          <p:spPr>
            <a:xfrm>
              <a:off x="0" y="-57150"/>
              <a:ext cx="5692395" cy="716026"/>
            </a:xfrm>
            <a:prstGeom prst="rect">
              <a:avLst/>
            </a:prstGeom>
          </p:spPr>
          <p:txBody>
            <a:bodyPr lIns="0" tIns="0" rIns="0" bIns="0" rtlCol="0" anchor="t">
              <a:spAutoFit/>
            </a:bodyPr>
            <a:lstStyle/>
            <a:p>
              <a:pPr algn="just">
                <a:lnSpc>
                  <a:spcPts val="3893"/>
                </a:lnSpc>
              </a:pPr>
              <a:r>
                <a:rPr lang="en-US" sz="3299" b="1" spc="-164">
                  <a:solidFill>
                    <a:srgbClr val="1F53A0"/>
                  </a:solidFill>
                  <a:latin typeface="Arial Bold"/>
                  <a:ea typeface="Arial Bold"/>
                  <a:cs typeface="Arial Bold"/>
                  <a:sym typeface="Arial Bold"/>
                </a:rPr>
                <a:t>Soft skills</a:t>
              </a:r>
            </a:p>
          </p:txBody>
        </p:sp>
        <p:sp>
          <p:nvSpPr>
            <p:cNvPr id="30" name="TextBox 30"/>
            <p:cNvSpPr txBox="1"/>
            <p:nvPr/>
          </p:nvSpPr>
          <p:spPr>
            <a:xfrm>
              <a:off x="0" y="799078"/>
              <a:ext cx="5692395" cy="364930"/>
            </a:xfrm>
            <a:prstGeom prst="rect">
              <a:avLst/>
            </a:prstGeom>
          </p:spPr>
          <p:txBody>
            <a:bodyPr lIns="0" tIns="0" rIns="0" bIns="0" rtlCol="0" anchor="t">
              <a:spAutoFit/>
            </a:bodyPr>
            <a:lstStyle/>
            <a:p>
              <a:pPr algn="l">
                <a:lnSpc>
                  <a:spcPts val="2230"/>
                </a:lnSpc>
              </a:pPr>
              <a:endParaRPr/>
            </a:p>
          </p:txBody>
        </p:sp>
      </p:grpSp>
      <p:grpSp>
        <p:nvGrpSpPr>
          <p:cNvPr id="31" name="Group 31"/>
          <p:cNvGrpSpPr/>
          <p:nvPr/>
        </p:nvGrpSpPr>
        <p:grpSpPr>
          <a:xfrm>
            <a:off x="5838184" y="28524608"/>
            <a:ext cx="4131405" cy="847581"/>
            <a:chOff x="0" y="0"/>
            <a:chExt cx="5508540" cy="1130108"/>
          </a:xfrm>
        </p:grpSpPr>
        <p:sp>
          <p:nvSpPr>
            <p:cNvPr id="32" name="TextBox 32"/>
            <p:cNvSpPr txBox="1"/>
            <p:nvPr/>
          </p:nvSpPr>
          <p:spPr>
            <a:xfrm>
              <a:off x="0" y="-161925"/>
              <a:ext cx="5508540" cy="808609"/>
            </a:xfrm>
            <a:prstGeom prst="rect">
              <a:avLst/>
            </a:prstGeom>
          </p:spPr>
          <p:txBody>
            <a:bodyPr lIns="0" tIns="0" rIns="0" bIns="0" rtlCol="0" anchor="t">
              <a:spAutoFit/>
            </a:bodyPr>
            <a:lstStyle/>
            <a:p>
              <a:pPr algn="l">
                <a:lnSpc>
                  <a:spcPts val="4896"/>
                </a:lnSpc>
              </a:pPr>
              <a:r>
                <a:rPr lang="en-US" sz="3200" b="1" spc="-160">
                  <a:solidFill>
                    <a:srgbClr val="1F53A0"/>
                  </a:solidFill>
                  <a:latin typeface="Arial Bold"/>
                  <a:ea typeface="Arial Bold"/>
                  <a:cs typeface="Arial Bold"/>
                  <a:sym typeface="Arial Bold"/>
                </a:rPr>
                <a:t>Technical skills</a:t>
              </a:r>
            </a:p>
          </p:txBody>
        </p:sp>
        <p:sp>
          <p:nvSpPr>
            <p:cNvPr id="33" name="TextBox 33"/>
            <p:cNvSpPr txBox="1"/>
            <p:nvPr/>
          </p:nvSpPr>
          <p:spPr>
            <a:xfrm>
              <a:off x="0" y="780042"/>
              <a:ext cx="5508540" cy="350066"/>
            </a:xfrm>
            <a:prstGeom prst="rect">
              <a:avLst/>
            </a:prstGeom>
          </p:spPr>
          <p:txBody>
            <a:bodyPr lIns="0" tIns="0" rIns="0" bIns="0" rtlCol="0" anchor="t">
              <a:spAutoFit/>
            </a:bodyPr>
            <a:lstStyle/>
            <a:p>
              <a:pPr algn="l">
                <a:lnSpc>
                  <a:spcPts val="2134"/>
                </a:lnSpc>
              </a:pPr>
              <a:endParaRPr/>
            </a:p>
          </p:txBody>
        </p:sp>
      </p:grpSp>
      <p:grpSp>
        <p:nvGrpSpPr>
          <p:cNvPr id="34" name="Group 34"/>
          <p:cNvGrpSpPr/>
          <p:nvPr/>
        </p:nvGrpSpPr>
        <p:grpSpPr>
          <a:xfrm>
            <a:off x="12327340" y="27059556"/>
            <a:ext cx="4399369" cy="874770"/>
            <a:chOff x="0" y="0"/>
            <a:chExt cx="5865826" cy="1166360"/>
          </a:xfrm>
        </p:grpSpPr>
        <p:sp>
          <p:nvSpPr>
            <p:cNvPr id="35" name="TextBox 35"/>
            <p:cNvSpPr txBox="1"/>
            <p:nvPr/>
          </p:nvSpPr>
          <p:spPr>
            <a:xfrm>
              <a:off x="0" y="-57150"/>
              <a:ext cx="5865826" cy="702987"/>
            </a:xfrm>
            <a:prstGeom prst="rect">
              <a:avLst/>
            </a:prstGeom>
          </p:spPr>
          <p:txBody>
            <a:bodyPr lIns="0" tIns="0" rIns="0" bIns="0" rtlCol="0" anchor="t">
              <a:spAutoFit/>
            </a:bodyPr>
            <a:lstStyle/>
            <a:p>
              <a:pPr algn="just">
                <a:lnSpc>
                  <a:spcPts val="3776"/>
                </a:lnSpc>
              </a:pPr>
              <a:r>
                <a:rPr lang="en-US" sz="3200" spc="-160">
                  <a:solidFill>
                    <a:srgbClr val="1F53A0"/>
                  </a:solidFill>
                  <a:latin typeface="Arial"/>
                  <a:ea typeface="Arial"/>
                  <a:cs typeface="Arial"/>
                  <a:sym typeface="Arial"/>
                </a:rPr>
                <a:t>𝐑𝐞𝐠𝐮𝐥𝐚𝐭𝐨𝐫𝐲 𝐊𝐧𝐨𝐰𝐥𝐞𝐝𝐠𝐞</a:t>
              </a:r>
            </a:p>
          </p:txBody>
        </p:sp>
        <p:sp>
          <p:nvSpPr>
            <p:cNvPr id="36" name="TextBox 36"/>
            <p:cNvSpPr txBox="1"/>
            <p:nvPr/>
          </p:nvSpPr>
          <p:spPr>
            <a:xfrm>
              <a:off x="0" y="790891"/>
              <a:ext cx="5865826" cy="375468"/>
            </a:xfrm>
            <a:prstGeom prst="rect">
              <a:avLst/>
            </a:prstGeom>
          </p:spPr>
          <p:txBody>
            <a:bodyPr lIns="0" tIns="0" rIns="0" bIns="0" rtlCol="0" anchor="t">
              <a:spAutoFit/>
            </a:bodyPr>
            <a:lstStyle/>
            <a:p>
              <a:pPr algn="l">
                <a:lnSpc>
                  <a:spcPts val="2298"/>
                </a:lnSpc>
              </a:pPr>
              <a:endParaRPr/>
            </a:p>
          </p:txBody>
        </p:sp>
      </p:grpSp>
      <p:sp>
        <p:nvSpPr>
          <p:cNvPr id="37" name="Freeform 37"/>
          <p:cNvSpPr/>
          <p:nvPr/>
        </p:nvSpPr>
        <p:spPr>
          <a:xfrm rot="9047749">
            <a:off x="14961845" y="15116249"/>
            <a:ext cx="3982380" cy="1701562"/>
          </a:xfrm>
          <a:custGeom>
            <a:avLst/>
            <a:gdLst/>
            <a:ahLst/>
            <a:cxnLst/>
            <a:rect l="l" t="t" r="r" b="b"/>
            <a:pathLst>
              <a:path w="3982380" h="1701562">
                <a:moveTo>
                  <a:pt x="0" y="0"/>
                </a:moveTo>
                <a:lnTo>
                  <a:pt x="3982380" y="0"/>
                </a:lnTo>
                <a:lnTo>
                  <a:pt x="3982380" y="1701562"/>
                </a:lnTo>
                <a:lnTo>
                  <a:pt x="0" y="170156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8" name="Freeform 38"/>
          <p:cNvSpPr/>
          <p:nvPr/>
        </p:nvSpPr>
        <p:spPr>
          <a:xfrm rot="10046196">
            <a:off x="9061157" y="20560435"/>
            <a:ext cx="4551706" cy="1944820"/>
          </a:xfrm>
          <a:custGeom>
            <a:avLst/>
            <a:gdLst/>
            <a:ahLst/>
            <a:cxnLst/>
            <a:rect l="l" t="t" r="r" b="b"/>
            <a:pathLst>
              <a:path w="4551706" h="1944820">
                <a:moveTo>
                  <a:pt x="0" y="0"/>
                </a:moveTo>
                <a:lnTo>
                  <a:pt x="4551706" y="0"/>
                </a:lnTo>
                <a:lnTo>
                  <a:pt x="4551706" y="1944820"/>
                </a:lnTo>
                <a:lnTo>
                  <a:pt x="0" y="194482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6280" y="29517020"/>
            <a:ext cx="21773371" cy="242581"/>
            <a:chOff x="0" y="0"/>
            <a:chExt cx="29031161" cy="323442"/>
          </a:xfrm>
        </p:grpSpPr>
        <p:sp>
          <p:nvSpPr>
            <p:cNvPr id="3" name="Freeform 3"/>
            <p:cNvSpPr/>
            <p:nvPr/>
          </p:nvSpPr>
          <p:spPr>
            <a:xfrm>
              <a:off x="125476" y="0"/>
              <a:ext cx="28780232" cy="323469"/>
            </a:xfrm>
            <a:custGeom>
              <a:avLst/>
              <a:gdLst/>
              <a:ahLst/>
              <a:cxnLst/>
              <a:rect l="l" t="t" r="r" b="b"/>
              <a:pathLst>
                <a:path w="28780232" h="323469">
                  <a:moveTo>
                    <a:pt x="0" y="71882"/>
                  </a:moveTo>
                  <a:lnTo>
                    <a:pt x="28779597" y="0"/>
                  </a:lnTo>
                  <a:lnTo>
                    <a:pt x="28780232" y="251587"/>
                  </a:lnTo>
                  <a:lnTo>
                    <a:pt x="635" y="323469"/>
                  </a:lnTo>
                  <a:close/>
                </a:path>
              </a:pathLst>
            </a:custGeom>
            <a:solidFill>
              <a:srgbClr val="238C3F"/>
            </a:solidFill>
          </p:spPr>
        </p:sp>
      </p:grpSp>
      <p:grpSp>
        <p:nvGrpSpPr>
          <p:cNvPr id="4" name="Group 4"/>
          <p:cNvGrpSpPr/>
          <p:nvPr/>
        </p:nvGrpSpPr>
        <p:grpSpPr>
          <a:xfrm>
            <a:off x="330635" y="158560"/>
            <a:ext cx="2983611" cy="2983609"/>
            <a:chOff x="0" y="0"/>
            <a:chExt cx="3978148" cy="3978145"/>
          </a:xfrm>
        </p:grpSpPr>
        <p:sp>
          <p:nvSpPr>
            <p:cNvPr id="5" name="Freeform 5"/>
            <p:cNvSpPr/>
            <p:nvPr/>
          </p:nvSpPr>
          <p:spPr>
            <a:xfrm>
              <a:off x="0" y="0"/>
              <a:ext cx="3978148" cy="3978148"/>
            </a:xfrm>
            <a:custGeom>
              <a:avLst/>
              <a:gdLst/>
              <a:ahLst/>
              <a:cxnLst/>
              <a:rect l="l" t="t" r="r" b="b"/>
              <a:pathLst>
                <a:path w="3978148" h="3978148">
                  <a:moveTo>
                    <a:pt x="0" y="0"/>
                  </a:moveTo>
                  <a:lnTo>
                    <a:pt x="3978148" y="0"/>
                  </a:lnTo>
                  <a:lnTo>
                    <a:pt x="3978148" y="3978148"/>
                  </a:lnTo>
                  <a:lnTo>
                    <a:pt x="0" y="3978148"/>
                  </a:lnTo>
                  <a:lnTo>
                    <a:pt x="0" y="0"/>
                  </a:lnTo>
                  <a:close/>
                </a:path>
              </a:pathLst>
            </a:custGeom>
            <a:blipFill>
              <a:blip r:embed="rId2"/>
              <a:stretch>
                <a:fillRect/>
              </a:stretch>
            </a:blipFill>
          </p:spPr>
        </p:sp>
      </p:grpSp>
      <p:grpSp>
        <p:nvGrpSpPr>
          <p:cNvPr id="6" name="Group 6"/>
          <p:cNvGrpSpPr/>
          <p:nvPr/>
        </p:nvGrpSpPr>
        <p:grpSpPr>
          <a:xfrm>
            <a:off x="73723" y="0"/>
            <a:ext cx="21053365" cy="4393223"/>
            <a:chOff x="0" y="0"/>
            <a:chExt cx="30408171" cy="6345298"/>
          </a:xfrm>
        </p:grpSpPr>
        <p:sp>
          <p:nvSpPr>
            <p:cNvPr id="7" name="Freeform 7"/>
            <p:cNvSpPr/>
            <p:nvPr/>
          </p:nvSpPr>
          <p:spPr>
            <a:xfrm>
              <a:off x="0" y="0"/>
              <a:ext cx="30408163" cy="6345277"/>
            </a:xfrm>
            <a:custGeom>
              <a:avLst/>
              <a:gdLst/>
              <a:ahLst/>
              <a:cxnLst/>
              <a:rect l="l" t="t" r="r" b="b"/>
              <a:pathLst>
                <a:path w="30408163" h="6345277">
                  <a:moveTo>
                    <a:pt x="0" y="0"/>
                  </a:moveTo>
                  <a:lnTo>
                    <a:pt x="30408163" y="0"/>
                  </a:lnTo>
                  <a:lnTo>
                    <a:pt x="30408163" y="6345277"/>
                  </a:lnTo>
                  <a:lnTo>
                    <a:pt x="0" y="6345277"/>
                  </a:lnTo>
                  <a:lnTo>
                    <a:pt x="0" y="0"/>
                  </a:lnTo>
                  <a:close/>
                </a:path>
              </a:pathLst>
            </a:custGeom>
            <a:blipFill>
              <a:blip r:embed="rId3"/>
              <a:stretch>
                <a:fillRect t="-84781" b="-84782"/>
              </a:stretch>
            </a:blipFill>
          </p:spPr>
        </p:sp>
      </p:grpSp>
      <p:grpSp>
        <p:nvGrpSpPr>
          <p:cNvPr id="8" name="Group 8"/>
          <p:cNvGrpSpPr/>
          <p:nvPr/>
        </p:nvGrpSpPr>
        <p:grpSpPr>
          <a:xfrm>
            <a:off x="4714207" y="451981"/>
            <a:ext cx="4556404" cy="3710485"/>
            <a:chOff x="0" y="0"/>
            <a:chExt cx="4370652" cy="3559219"/>
          </a:xfrm>
        </p:grpSpPr>
        <p:sp>
          <p:nvSpPr>
            <p:cNvPr id="9" name="Freeform 9"/>
            <p:cNvSpPr/>
            <p:nvPr/>
          </p:nvSpPr>
          <p:spPr>
            <a:xfrm>
              <a:off x="0" y="0"/>
              <a:ext cx="4370705" cy="3559175"/>
            </a:xfrm>
            <a:custGeom>
              <a:avLst/>
              <a:gdLst/>
              <a:ahLst/>
              <a:cxnLst/>
              <a:rect l="l" t="t" r="r" b="b"/>
              <a:pathLst>
                <a:path w="4370705" h="3559175">
                  <a:moveTo>
                    <a:pt x="0" y="0"/>
                  </a:moveTo>
                  <a:lnTo>
                    <a:pt x="4370705" y="0"/>
                  </a:lnTo>
                  <a:lnTo>
                    <a:pt x="4370705" y="3559175"/>
                  </a:lnTo>
                  <a:lnTo>
                    <a:pt x="0" y="3559175"/>
                  </a:lnTo>
                  <a:lnTo>
                    <a:pt x="0" y="0"/>
                  </a:lnTo>
                  <a:close/>
                </a:path>
              </a:pathLst>
            </a:custGeom>
            <a:blipFill>
              <a:blip r:embed="rId4"/>
              <a:stretch>
                <a:fillRect r="1" b="-1"/>
              </a:stretch>
            </a:blipFill>
          </p:spPr>
        </p:sp>
      </p:grpSp>
      <p:grpSp>
        <p:nvGrpSpPr>
          <p:cNvPr id="10" name="Group 10"/>
          <p:cNvGrpSpPr/>
          <p:nvPr/>
        </p:nvGrpSpPr>
        <p:grpSpPr>
          <a:xfrm>
            <a:off x="330635" y="158560"/>
            <a:ext cx="4003909" cy="4003907"/>
            <a:chOff x="0" y="0"/>
            <a:chExt cx="3978148" cy="3978145"/>
          </a:xfrm>
        </p:grpSpPr>
        <p:sp>
          <p:nvSpPr>
            <p:cNvPr id="11" name="Freeform 11"/>
            <p:cNvSpPr/>
            <p:nvPr/>
          </p:nvSpPr>
          <p:spPr>
            <a:xfrm>
              <a:off x="0" y="0"/>
              <a:ext cx="3978148" cy="3978148"/>
            </a:xfrm>
            <a:custGeom>
              <a:avLst/>
              <a:gdLst/>
              <a:ahLst/>
              <a:cxnLst/>
              <a:rect l="l" t="t" r="r" b="b"/>
              <a:pathLst>
                <a:path w="3978148" h="3978148">
                  <a:moveTo>
                    <a:pt x="0" y="0"/>
                  </a:moveTo>
                  <a:lnTo>
                    <a:pt x="3978148" y="0"/>
                  </a:lnTo>
                  <a:lnTo>
                    <a:pt x="3978148" y="3978148"/>
                  </a:lnTo>
                  <a:lnTo>
                    <a:pt x="0" y="3978148"/>
                  </a:lnTo>
                  <a:lnTo>
                    <a:pt x="0" y="0"/>
                  </a:lnTo>
                  <a:close/>
                </a:path>
              </a:pathLst>
            </a:custGeom>
            <a:blipFill>
              <a:blip r:embed="rId2"/>
              <a:stretch>
                <a:fillRect/>
              </a:stretch>
            </a:blipFill>
          </p:spPr>
        </p:sp>
      </p:grpSp>
      <p:sp>
        <p:nvSpPr>
          <p:cNvPr id="12" name="Freeform 12"/>
          <p:cNvSpPr/>
          <p:nvPr/>
        </p:nvSpPr>
        <p:spPr>
          <a:xfrm>
            <a:off x="1632769" y="15138000"/>
            <a:ext cx="16391678" cy="10899328"/>
          </a:xfrm>
          <a:custGeom>
            <a:avLst/>
            <a:gdLst/>
            <a:ahLst/>
            <a:cxnLst/>
            <a:rect l="l" t="t" r="r" b="b"/>
            <a:pathLst>
              <a:path w="16391678" h="10899328">
                <a:moveTo>
                  <a:pt x="0" y="0"/>
                </a:moveTo>
                <a:lnTo>
                  <a:pt x="16391679" y="0"/>
                </a:lnTo>
                <a:lnTo>
                  <a:pt x="16391679" y="10899328"/>
                </a:lnTo>
                <a:lnTo>
                  <a:pt x="0" y="10899328"/>
                </a:lnTo>
                <a:lnTo>
                  <a:pt x="0" y="0"/>
                </a:lnTo>
                <a:close/>
              </a:path>
            </a:pathLst>
          </a:custGeom>
          <a:blipFill>
            <a:blip r:embed="rId5"/>
            <a:stretch>
              <a:fillRect/>
            </a:stretch>
          </a:blipFill>
        </p:spPr>
      </p:sp>
      <p:sp>
        <p:nvSpPr>
          <p:cNvPr id="13" name="TextBox 13"/>
          <p:cNvSpPr txBox="1"/>
          <p:nvPr/>
        </p:nvSpPr>
        <p:spPr>
          <a:xfrm>
            <a:off x="1038466" y="4830552"/>
            <a:ext cx="19843570" cy="5298237"/>
          </a:xfrm>
          <a:prstGeom prst="rect">
            <a:avLst/>
          </a:prstGeom>
        </p:spPr>
        <p:txBody>
          <a:bodyPr lIns="0" tIns="0" rIns="0" bIns="0" rtlCol="0" anchor="t">
            <a:spAutoFit/>
          </a:bodyPr>
          <a:lstStyle/>
          <a:p>
            <a:pPr algn="l">
              <a:lnSpc>
                <a:spcPts val="7000"/>
              </a:lnSpc>
            </a:pPr>
            <a:r>
              <a:rPr lang="en-US" sz="5000" b="1">
                <a:solidFill>
                  <a:srgbClr val="005BAE"/>
                </a:solidFill>
                <a:latin typeface="Arial Bold"/>
                <a:ea typeface="Arial Bold"/>
                <a:cs typeface="Arial Bold"/>
                <a:sym typeface="Arial Bold"/>
              </a:rPr>
              <a:t>The SiT TCLF GreenComp Framework</a:t>
            </a:r>
          </a:p>
          <a:p>
            <a:pPr algn="l">
              <a:lnSpc>
                <a:spcPts val="7000"/>
              </a:lnSpc>
            </a:pPr>
            <a:endParaRPr lang="en-US" sz="5000" b="1">
              <a:solidFill>
                <a:srgbClr val="005BAE"/>
              </a:solidFill>
              <a:latin typeface="Arial Bold"/>
              <a:ea typeface="Arial Bold"/>
              <a:cs typeface="Arial Bold"/>
              <a:sym typeface="Arial Bold"/>
            </a:endParaRPr>
          </a:p>
          <a:p>
            <a:pPr algn="l">
              <a:lnSpc>
                <a:spcPts val="4800"/>
              </a:lnSpc>
            </a:pPr>
            <a:r>
              <a:rPr lang="en-US" sz="3200">
                <a:solidFill>
                  <a:srgbClr val="000101"/>
                </a:solidFill>
                <a:latin typeface="Arial"/>
                <a:ea typeface="Arial"/>
                <a:cs typeface="Arial"/>
                <a:sym typeface="Arial"/>
              </a:rPr>
              <a:t>According to the overall results of the survey, and in line with the existing </a:t>
            </a:r>
            <a:r>
              <a:rPr lang="en-US" sz="3200">
                <a:solidFill>
                  <a:srgbClr val="156726"/>
                </a:solidFill>
                <a:latin typeface="Arial"/>
                <a:ea typeface="Arial"/>
                <a:cs typeface="Arial"/>
                <a:sym typeface="Arial"/>
              </a:rPr>
              <a:t>GreenComp framework</a:t>
            </a:r>
            <a:r>
              <a:rPr lang="en-US" sz="3200">
                <a:solidFill>
                  <a:srgbClr val="000101"/>
                </a:solidFill>
                <a:latin typeface="Arial"/>
                <a:ea typeface="Arial"/>
                <a:cs typeface="Arial"/>
                <a:sym typeface="Arial"/>
              </a:rPr>
              <a:t>, SiT project developed the </a:t>
            </a:r>
            <a:r>
              <a:rPr lang="en-US" sz="3200" b="1">
                <a:solidFill>
                  <a:srgbClr val="156726"/>
                </a:solidFill>
                <a:latin typeface="Arial Bold"/>
                <a:ea typeface="Arial Bold"/>
                <a:cs typeface="Arial Bold"/>
                <a:sym typeface="Arial Bold"/>
              </a:rPr>
              <a:t>SiT TCLF GreenComp Framework</a:t>
            </a:r>
            <a:r>
              <a:rPr lang="en-US" sz="3200">
                <a:solidFill>
                  <a:srgbClr val="000101"/>
                </a:solidFill>
                <a:latin typeface="Arial"/>
                <a:ea typeface="Arial"/>
                <a:cs typeface="Arial"/>
                <a:sym typeface="Arial"/>
              </a:rPr>
              <a:t>: </a:t>
            </a:r>
          </a:p>
          <a:p>
            <a:pPr algn="l">
              <a:lnSpc>
                <a:spcPts val="4800"/>
              </a:lnSpc>
            </a:pPr>
            <a:endParaRPr lang="en-US" sz="3200">
              <a:solidFill>
                <a:srgbClr val="000101"/>
              </a:solidFill>
              <a:latin typeface="Arial"/>
              <a:ea typeface="Arial"/>
              <a:cs typeface="Arial"/>
              <a:sym typeface="Arial"/>
            </a:endParaRPr>
          </a:p>
          <a:p>
            <a:pPr algn="l">
              <a:lnSpc>
                <a:spcPts val="4800"/>
              </a:lnSpc>
            </a:pPr>
            <a:r>
              <a:rPr lang="en-US" sz="3200">
                <a:solidFill>
                  <a:srgbClr val="000101"/>
                </a:solidFill>
                <a:latin typeface="Arial"/>
                <a:ea typeface="Arial"/>
                <a:cs typeface="Arial"/>
                <a:sym typeface="Arial"/>
              </a:rPr>
              <a:t>It is divided into</a:t>
            </a:r>
            <a:r>
              <a:rPr lang="en-US" sz="3200" b="1">
                <a:solidFill>
                  <a:srgbClr val="000101"/>
                </a:solidFill>
                <a:latin typeface="Arial Bold"/>
                <a:ea typeface="Arial Bold"/>
                <a:cs typeface="Arial Bold"/>
                <a:sym typeface="Arial Bold"/>
              </a:rPr>
              <a:t> 4 competence areas</a:t>
            </a:r>
            <a:r>
              <a:rPr lang="en-US" sz="3200">
                <a:solidFill>
                  <a:srgbClr val="000101"/>
                </a:solidFill>
                <a:latin typeface="Arial"/>
                <a:ea typeface="Arial"/>
                <a:cs typeface="Arial"/>
                <a:sym typeface="Arial"/>
              </a:rPr>
              <a:t> which are sub-divided into topics and sub-topics. </a:t>
            </a:r>
          </a:p>
          <a:p>
            <a:pPr algn="l">
              <a:lnSpc>
                <a:spcPts val="4800"/>
              </a:lnSpc>
            </a:pPr>
            <a:endParaRPr lang="en-US" sz="3200">
              <a:solidFill>
                <a:srgbClr val="000101"/>
              </a:solidFill>
              <a:latin typeface="Arial"/>
              <a:ea typeface="Arial"/>
              <a:cs typeface="Arial"/>
              <a:sym typeface="Arial"/>
            </a:endParaRPr>
          </a:p>
          <a:p>
            <a:pPr algn="l">
              <a:lnSpc>
                <a:spcPts val="1603"/>
              </a:lnSpc>
            </a:pPr>
            <a:r>
              <a:rPr lang="en-US" sz="3200">
                <a:solidFill>
                  <a:srgbClr val="000101"/>
                </a:solidFill>
                <a:latin typeface="Arial"/>
                <a:ea typeface="Arial"/>
                <a:cs typeface="Arial"/>
                <a:sym typeface="Arial"/>
              </a:rPr>
              <a:t>These 4 competence areas are:</a:t>
            </a:r>
          </a:p>
        </p:txBody>
      </p:sp>
      <p:sp>
        <p:nvSpPr>
          <p:cNvPr id="14" name="TextBox 14"/>
          <p:cNvSpPr txBox="1"/>
          <p:nvPr/>
        </p:nvSpPr>
        <p:spPr>
          <a:xfrm>
            <a:off x="1038466" y="10226051"/>
            <a:ext cx="18625185" cy="2899410"/>
          </a:xfrm>
          <a:prstGeom prst="rect">
            <a:avLst/>
          </a:prstGeom>
        </p:spPr>
        <p:txBody>
          <a:bodyPr lIns="0" tIns="0" rIns="0" bIns="0" rtlCol="0" anchor="t">
            <a:spAutoFit/>
          </a:bodyPr>
          <a:lstStyle/>
          <a:p>
            <a:pPr algn="l">
              <a:lnSpc>
                <a:spcPts val="5760"/>
              </a:lnSpc>
            </a:pPr>
            <a:r>
              <a:rPr lang="en-US" sz="3200" spc="6">
                <a:solidFill>
                  <a:srgbClr val="000101"/>
                </a:solidFill>
                <a:latin typeface="Arial"/>
                <a:ea typeface="Arial"/>
                <a:cs typeface="Arial"/>
                <a:sym typeface="Arial"/>
              </a:rPr>
              <a:t>1.Environmental regulations and standards within TCLF sector</a:t>
            </a:r>
          </a:p>
          <a:p>
            <a:pPr algn="l">
              <a:lnSpc>
                <a:spcPts val="5760"/>
              </a:lnSpc>
            </a:pPr>
            <a:r>
              <a:rPr lang="en-US" sz="3200" spc="9">
                <a:solidFill>
                  <a:srgbClr val="000101"/>
                </a:solidFill>
                <a:latin typeface="Arial"/>
                <a:ea typeface="Arial"/>
                <a:cs typeface="Arial"/>
                <a:sym typeface="Arial"/>
              </a:rPr>
              <a:t>2.Circular Economy and Sustainability</a:t>
            </a:r>
          </a:p>
          <a:p>
            <a:pPr algn="l">
              <a:lnSpc>
                <a:spcPts val="5760"/>
              </a:lnSpc>
            </a:pPr>
            <a:r>
              <a:rPr lang="en-US" sz="3200">
                <a:solidFill>
                  <a:srgbClr val="000101"/>
                </a:solidFill>
                <a:latin typeface="Arial"/>
                <a:ea typeface="Arial"/>
                <a:cs typeface="Arial"/>
                <a:sym typeface="Arial"/>
              </a:rPr>
              <a:t>3.Innovations with circular design</a:t>
            </a:r>
          </a:p>
          <a:p>
            <a:pPr algn="l">
              <a:lnSpc>
                <a:spcPts val="5760"/>
              </a:lnSpc>
            </a:pPr>
            <a:r>
              <a:rPr lang="en-US" sz="3200">
                <a:solidFill>
                  <a:srgbClr val="000101"/>
                </a:solidFill>
                <a:latin typeface="Arial"/>
                <a:ea typeface="Arial"/>
                <a:cs typeface="Arial"/>
                <a:sym typeface="Arial"/>
              </a:rPr>
              <a:t>4.Sustainable Supply Chain Management</a:t>
            </a:r>
          </a:p>
        </p:txBody>
      </p:sp>
      <p:sp>
        <p:nvSpPr>
          <p:cNvPr id="15" name="TextBox 15"/>
          <p:cNvSpPr txBox="1"/>
          <p:nvPr/>
        </p:nvSpPr>
        <p:spPr>
          <a:xfrm>
            <a:off x="1417581" y="13716592"/>
            <a:ext cx="12265706" cy="958850"/>
          </a:xfrm>
          <a:prstGeom prst="rect">
            <a:avLst/>
          </a:prstGeom>
        </p:spPr>
        <p:txBody>
          <a:bodyPr lIns="0" tIns="0" rIns="0" bIns="0" rtlCol="0" anchor="t">
            <a:spAutoFit/>
          </a:bodyPr>
          <a:lstStyle/>
          <a:p>
            <a:pPr algn="l">
              <a:lnSpc>
                <a:spcPts val="7000"/>
              </a:lnSpc>
            </a:pPr>
            <a:r>
              <a:rPr lang="en-US" sz="5000" b="1">
                <a:solidFill>
                  <a:srgbClr val="156726"/>
                </a:solidFill>
                <a:latin typeface="Arial Bold"/>
                <a:ea typeface="Arial Bold"/>
                <a:cs typeface="Arial Bold"/>
                <a:sym typeface="Arial Bold"/>
              </a:rPr>
              <a:t>SIT Matrix for GreenComp Framework:</a:t>
            </a:r>
          </a:p>
        </p:txBody>
      </p:sp>
      <p:sp>
        <p:nvSpPr>
          <p:cNvPr id="16" name="TextBox 16"/>
          <p:cNvSpPr txBox="1"/>
          <p:nvPr/>
        </p:nvSpPr>
        <p:spPr>
          <a:xfrm>
            <a:off x="4031904" y="26890103"/>
            <a:ext cx="20270349" cy="927152"/>
          </a:xfrm>
          <a:prstGeom prst="rect">
            <a:avLst/>
          </a:prstGeom>
        </p:spPr>
        <p:txBody>
          <a:bodyPr lIns="0" tIns="0" rIns="0" bIns="0" rtlCol="0" anchor="t">
            <a:spAutoFit/>
          </a:bodyPr>
          <a:lstStyle/>
          <a:p>
            <a:pPr algn="l">
              <a:lnSpc>
                <a:spcPts val="7348"/>
              </a:lnSpc>
            </a:pPr>
            <a:r>
              <a:rPr lang="en-US" sz="4082" spc="8">
                <a:solidFill>
                  <a:srgbClr val="000101"/>
                </a:solidFill>
                <a:latin typeface="Arial"/>
                <a:ea typeface="Arial"/>
                <a:cs typeface="Arial"/>
                <a:sym typeface="Arial"/>
              </a:rPr>
              <a:t> To get deeper in the matter find the full document in our </a:t>
            </a:r>
            <a:r>
              <a:rPr lang="en-US" sz="4082" u="sng" spc="8">
                <a:solidFill>
                  <a:srgbClr val="000101"/>
                </a:solidFill>
                <a:latin typeface="Arial"/>
                <a:ea typeface="Arial"/>
                <a:cs typeface="Arial"/>
                <a:sym typeface="Arial"/>
                <a:hlinkClick r:id="rId6" tooltip="http://www.sitproject.eu"/>
              </a:rPr>
              <a:t>website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0635" y="158560"/>
            <a:ext cx="2983611" cy="2983609"/>
            <a:chOff x="0" y="0"/>
            <a:chExt cx="3978148" cy="3978145"/>
          </a:xfrm>
        </p:grpSpPr>
        <p:sp>
          <p:nvSpPr>
            <p:cNvPr id="3" name="Freeform 3"/>
            <p:cNvSpPr/>
            <p:nvPr/>
          </p:nvSpPr>
          <p:spPr>
            <a:xfrm>
              <a:off x="0" y="0"/>
              <a:ext cx="3978148" cy="3978148"/>
            </a:xfrm>
            <a:custGeom>
              <a:avLst/>
              <a:gdLst/>
              <a:ahLst/>
              <a:cxnLst/>
              <a:rect l="l" t="t" r="r" b="b"/>
              <a:pathLst>
                <a:path w="3978148" h="3978148">
                  <a:moveTo>
                    <a:pt x="0" y="0"/>
                  </a:moveTo>
                  <a:lnTo>
                    <a:pt x="3978148" y="0"/>
                  </a:lnTo>
                  <a:lnTo>
                    <a:pt x="3978148" y="3978148"/>
                  </a:lnTo>
                  <a:lnTo>
                    <a:pt x="0" y="3978148"/>
                  </a:lnTo>
                  <a:lnTo>
                    <a:pt x="0" y="0"/>
                  </a:lnTo>
                  <a:close/>
                </a:path>
              </a:pathLst>
            </a:custGeom>
            <a:blipFill>
              <a:blip r:embed="rId2"/>
              <a:stretch>
                <a:fillRect/>
              </a:stretch>
            </a:blipFill>
          </p:spPr>
        </p:sp>
      </p:grpSp>
      <p:grpSp>
        <p:nvGrpSpPr>
          <p:cNvPr id="4" name="Group 4"/>
          <p:cNvGrpSpPr/>
          <p:nvPr/>
        </p:nvGrpSpPr>
        <p:grpSpPr>
          <a:xfrm>
            <a:off x="3765092" y="158560"/>
            <a:ext cx="3277989" cy="2669414"/>
            <a:chOff x="0" y="0"/>
            <a:chExt cx="4370652" cy="3559219"/>
          </a:xfrm>
        </p:grpSpPr>
        <p:sp>
          <p:nvSpPr>
            <p:cNvPr id="5" name="Freeform 5"/>
            <p:cNvSpPr/>
            <p:nvPr/>
          </p:nvSpPr>
          <p:spPr>
            <a:xfrm>
              <a:off x="0" y="0"/>
              <a:ext cx="4370705" cy="3559175"/>
            </a:xfrm>
            <a:custGeom>
              <a:avLst/>
              <a:gdLst/>
              <a:ahLst/>
              <a:cxnLst/>
              <a:rect l="l" t="t" r="r" b="b"/>
              <a:pathLst>
                <a:path w="4370705" h="3559175">
                  <a:moveTo>
                    <a:pt x="0" y="0"/>
                  </a:moveTo>
                  <a:lnTo>
                    <a:pt x="4370705" y="0"/>
                  </a:lnTo>
                  <a:lnTo>
                    <a:pt x="4370705" y="3559175"/>
                  </a:lnTo>
                  <a:lnTo>
                    <a:pt x="0" y="3559175"/>
                  </a:lnTo>
                  <a:lnTo>
                    <a:pt x="0" y="0"/>
                  </a:lnTo>
                  <a:close/>
                </a:path>
              </a:pathLst>
            </a:custGeom>
            <a:blipFill>
              <a:blip r:embed="rId3"/>
              <a:stretch>
                <a:fillRect r="1" b="-1"/>
              </a:stretch>
            </a:blipFill>
          </p:spPr>
        </p:sp>
      </p:grpSp>
      <p:grpSp>
        <p:nvGrpSpPr>
          <p:cNvPr id="6" name="Group 6"/>
          <p:cNvGrpSpPr/>
          <p:nvPr/>
        </p:nvGrpSpPr>
        <p:grpSpPr>
          <a:xfrm>
            <a:off x="-1252385" y="29299448"/>
            <a:ext cx="23362587" cy="309963"/>
            <a:chOff x="0" y="0"/>
            <a:chExt cx="31150116" cy="413285"/>
          </a:xfrm>
        </p:grpSpPr>
        <p:sp>
          <p:nvSpPr>
            <p:cNvPr id="7" name="Freeform 7"/>
            <p:cNvSpPr/>
            <p:nvPr/>
          </p:nvSpPr>
          <p:spPr>
            <a:xfrm>
              <a:off x="125095" y="0"/>
              <a:ext cx="30899864" cy="413258"/>
            </a:xfrm>
            <a:custGeom>
              <a:avLst/>
              <a:gdLst/>
              <a:ahLst/>
              <a:cxnLst/>
              <a:rect l="l" t="t" r="r" b="b"/>
              <a:pathLst>
                <a:path w="30899864" h="413258">
                  <a:moveTo>
                    <a:pt x="0" y="161671"/>
                  </a:moveTo>
                  <a:lnTo>
                    <a:pt x="30898593" y="0"/>
                  </a:lnTo>
                  <a:lnTo>
                    <a:pt x="30899864" y="251587"/>
                  </a:lnTo>
                  <a:lnTo>
                    <a:pt x="1397" y="413258"/>
                  </a:lnTo>
                  <a:close/>
                </a:path>
              </a:pathLst>
            </a:custGeom>
            <a:solidFill>
              <a:srgbClr val="238C3F"/>
            </a:solidFill>
          </p:spPr>
        </p:sp>
      </p:grpSp>
      <p:grpSp>
        <p:nvGrpSpPr>
          <p:cNvPr id="8" name="Group 8"/>
          <p:cNvGrpSpPr/>
          <p:nvPr/>
        </p:nvGrpSpPr>
        <p:grpSpPr>
          <a:xfrm>
            <a:off x="566921" y="9329060"/>
            <a:ext cx="11901575" cy="4864769"/>
            <a:chOff x="0" y="0"/>
            <a:chExt cx="25383754" cy="10375611"/>
          </a:xfrm>
        </p:grpSpPr>
        <p:sp>
          <p:nvSpPr>
            <p:cNvPr id="9" name="Freeform 9"/>
            <p:cNvSpPr/>
            <p:nvPr/>
          </p:nvSpPr>
          <p:spPr>
            <a:xfrm>
              <a:off x="0" y="0"/>
              <a:ext cx="25383744" cy="10375646"/>
            </a:xfrm>
            <a:custGeom>
              <a:avLst/>
              <a:gdLst/>
              <a:ahLst/>
              <a:cxnLst/>
              <a:rect l="l" t="t" r="r" b="b"/>
              <a:pathLst>
                <a:path w="25383744" h="10375646">
                  <a:moveTo>
                    <a:pt x="0" y="0"/>
                  </a:moveTo>
                  <a:lnTo>
                    <a:pt x="25383744" y="0"/>
                  </a:lnTo>
                  <a:lnTo>
                    <a:pt x="25383744" y="10375646"/>
                  </a:lnTo>
                  <a:lnTo>
                    <a:pt x="0" y="10375646"/>
                  </a:lnTo>
                  <a:lnTo>
                    <a:pt x="0" y="0"/>
                  </a:lnTo>
                  <a:close/>
                </a:path>
              </a:pathLst>
            </a:custGeom>
            <a:blipFill>
              <a:blip r:embed="rId4"/>
              <a:stretch>
                <a:fillRect t="-22" b="-21"/>
              </a:stretch>
            </a:blipFill>
          </p:spPr>
        </p:sp>
      </p:grpSp>
      <p:sp>
        <p:nvSpPr>
          <p:cNvPr id="10" name="Freeform 10">
            <a:hlinkClick r:id="rId5" tooltip="https://www.linkedin.com/company/sit-sustainability-in-tclf"/>
          </p:cNvPr>
          <p:cNvSpPr/>
          <p:nvPr/>
        </p:nvSpPr>
        <p:spPr>
          <a:xfrm>
            <a:off x="1822440" y="24541771"/>
            <a:ext cx="2495959" cy="2495959"/>
          </a:xfrm>
          <a:custGeom>
            <a:avLst/>
            <a:gdLst/>
            <a:ahLst/>
            <a:cxnLst/>
            <a:rect l="l" t="t" r="r" b="b"/>
            <a:pathLst>
              <a:path w="2495959" h="2495959">
                <a:moveTo>
                  <a:pt x="0" y="0"/>
                </a:moveTo>
                <a:lnTo>
                  <a:pt x="2495959" y="0"/>
                </a:lnTo>
                <a:lnTo>
                  <a:pt x="2495959" y="2495959"/>
                </a:lnTo>
                <a:lnTo>
                  <a:pt x="0" y="24959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a:hlinkClick r:id="rId8" tooltip="https://www.facebook.com/profile.php?id=61556562224340"/>
          </p:cNvPr>
          <p:cNvSpPr/>
          <p:nvPr/>
        </p:nvSpPr>
        <p:spPr>
          <a:xfrm>
            <a:off x="1822440" y="18579692"/>
            <a:ext cx="2408757" cy="2408757"/>
          </a:xfrm>
          <a:custGeom>
            <a:avLst/>
            <a:gdLst/>
            <a:ahLst/>
            <a:cxnLst/>
            <a:rect l="l" t="t" r="r" b="b"/>
            <a:pathLst>
              <a:path w="2408757" h="2408757">
                <a:moveTo>
                  <a:pt x="0" y="0"/>
                </a:moveTo>
                <a:lnTo>
                  <a:pt x="2408757" y="0"/>
                </a:lnTo>
                <a:lnTo>
                  <a:pt x="2408757" y="2408757"/>
                </a:lnTo>
                <a:lnTo>
                  <a:pt x="0" y="240875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12" name="Group 12"/>
          <p:cNvGrpSpPr/>
          <p:nvPr/>
        </p:nvGrpSpPr>
        <p:grpSpPr>
          <a:xfrm>
            <a:off x="6021362" y="15193954"/>
            <a:ext cx="13551038" cy="11843776"/>
            <a:chOff x="0" y="0"/>
            <a:chExt cx="12579130" cy="10994316"/>
          </a:xfrm>
        </p:grpSpPr>
        <p:sp>
          <p:nvSpPr>
            <p:cNvPr id="13" name="Freeform 13"/>
            <p:cNvSpPr/>
            <p:nvPr/>
          </p:nvSpPr>
          <p:spPr>
            <a:xfrm>
              <a:off x="0" y="0"/>
              <a:ext cx="12579096" cy="10994357"/>
            </a:xfrm>
            <a:custGeom>
              <a:avLst/>
              <a:gdLst/>
              <a:ahLst/>
              <a:cxnLst/>
              <a:rect l="l" t="t" r="r" b="b"/>
              <a:pathLst>
                <a:path w="12579096" h="10994357">
                  <a:moveTo>
                    <a:pt x="0" y="0"/>
                  </a:moveTo>
                  <a:lnTo>
                    <a:pt x="12579096" y="0"/>
                  </a:lnTo>
                  <a:lnTo>
                    <a:pt x="12579096" y="10994357"/>
                  </a:lnTo>
                  <a:lnTo>
                    <a:pt x="0" y="10994357"/>
                  </a:lnTo>
                  <a:lnTo>
                    <a:pt x="0" y="0"/>
                  </a:lnTo>
                  <a:close/>
                </a:path>
              </a:pathLst>
            </a:custGeom>
            <a:blipFill>
              <a:blip r:embed="rId11"/>
              <a:stretch>
                <a:fillRect l="-13601" t="-2493" r="-21164" b="-3451"/>
              </a:stretch>
            </a:blipFill>
          </p:spPr>
        </p:sp>
      </p:grpSp>
      <p:sp>
        <p:nvSpPr>
          <p:cNvPr id="14" name="TextBox 14"/>
          <p:cNvSpPr txBox="1"/>
          <p:nvPr/>
        </p:nvSpPr>
        <p:spPr>
          <a:xfrm>
            <a:off x="491428" y="-16553140"/>
            <a:ext cx="20410131" cy="17314040"/>
          </a:xfrm>
          <a:prstGeom prst="rect">
            <a:avLst/>
          </a:prstGeom>
        </p:spPr>
        <p:txBody>
          <a:bodyPr lIns="0" tIns="0" rIns="0" bIns="0" rtlCol="0" anchor="t">
            <a:spAutoFit/>
          </a:bodyPr>
          <a:lstStyle/>
          <a:p>
            <a:pPr algn="just">
              <a:lnSpc>
                <a:spcPts val="8899"/>
              </a:lnSpc>
            </a:pPr>
            <a:endParaRPr/>
          </a:p>
          <a:p>
            <a:pPr algn="just">
              <a:lnSpc>
                <a:spcPts val="8899"/>
              </a:lnSpc>
            </a:pPr>
            <a:r>
              <a:rPr lang="en-US" sz="4810">
                <a:solidFill>
                  <a:srgbClr val="000000"/>
                </a:solidFill>
                <a:latin typeface="Arial"/>
                <a:ea typeface="Arial"/>
                <a:cs typeface="Arial"/>
                <a:sym typeface="Arial"/>
              </a:rPr>
              <a:t>The research aims to identify and map the green skills and competences required for two emerging occupations in the (TCLF) sector: 𝗕𝗶𝗼 𝘁𝗲𝘅𝘁𝗶𝗹𝗲 𝘁𝗲𝗰𝗵𝗻𝗶𝗰𝗶𝗮𝗻 and 𝗥𝗲𝗰𝘆𝗰𝗹𝗶𝗻𝗴 𝗠𝗮𝗻𝗮𝗴𝗲𝗿.</a:t>
            </a:r>
          </a:p>
          <a:p>
            <a:pPr algn="just">
              <a:lnSpc>
                <a:spcPts val="8899"/>
              </a:lnSpc>
            </a:pPr>
            <a:r>
              <a:rPr lang="en-US" sz="4810">
                <a:solidFill>
                  <a:srgbClr val="000000"/>
                </a:solidFill>
                <a:latin typeface="Arial"/>
                <a:ea typeface="Arial"/>
                <a:cs typeface="Arial"/>
                <a:sym typeface="Arial"/>
              </a:rPr>
              <a:t>The research focuses on defining and mapping these two occupations and identifying the knowledge, competences, and skills needed to carry out these jobs. The competences will be divided into three categories: functional, green, and transversal, depending on their role and significance in the 𝗴𝗿𝗲𝗲𝗻 𝘁𝗿𝗮𝗻𝘀𝗳𝗼𝗿𝗺𝗮𝘁𝗶𝗼𝗻 of the 𝗧𝗖𝗟𝗙 𝘀𝗲𝗰𝘁𝗼𝗿. This mapping will help align the identified skills and competences with existing frameworks and standards for better recognition and portability of skills across countries and sectors.</a:t>
            </a:r>
          </a:p>
          <a:p>
            <a:pPr algn="just">
              <a:lnSpc>
                <a:spcPts val="8899"/>
              </a:lnSpc>
            </a:pPr>
            <a:r>
              <a:rPr lang="en-US" sz="4810">
                <a:solidFill>
                  <a:srgbClr val="000000"/>
                </a:solidFill>
                <a:latin typeface="Arial"/>
                <a:ea typeface="Arial"/>
                <a:cs typeface="Arial"/>
                <a:sym typeface="Arial"/>
              </a:rPr>
              <a:t>Be part of sustainable change and give us your opinion through this questionnaire field resource:</a:t>
            </a:r>
          </a:p>
          <a:p>
            <a:pPr algn="just">
              <a:lnSpc>
                <a:spcPts val="5212"/>
              </a:lnSpc>
            </a:pPr>
            <a:endParaRPr lang="en-US" sz="4810">
              <a:solidFill>
                <a:srgbClr val="000000"/>
              </a:solidFill>
              <a:latin typeface="Arial"/>
              <a:ea typeface="Arial"/>
              <a:cs typeface="Arial"/>
              <a:sym typeface="Arial"/>
            </a:endParaRPr>
          </a:p>
          <a:p>
            <a:pPr algn="just">
              <a:lnSpc>
                <a:spcPts val="5212"/>
              </a:lnSpc>
            </a:pPr>
            <a:endParaRPr lang="en-US" sz="4810">
              <a:solidFill>
                <a:srgbClr val="000000"/>
              </a:solidFill>
              <a:latin typeface="Arial"/>
              <a:ea typeface="Arial"/>
              <a:cs typeface="Arial"/>
              <a:sym typeface="Arial"/>
            </a:endParaRPr>
          </a:p>
        </p:txBody>
      </p:sp>
      <p:sp>
        <p:nvSpPr>
          <p:cNvPr id="15" name="TextBox 15"/>
          <p:cNvSpPr txBox="1"/>
          <p:nvPr/>
        </p:nvSpPr>
        <p:spPr>
          <a:xfrm>
            <a:off x="566921" y="4256122"/>
            <a:ext cx="19723973" cy="3664523"/>
          </a:xfrm>
          <a:prstGeom prst="rect">
            <a:avLst/>
          </a:prstGeom>
        </p:spPr>
        <p:txBody>
          <a:bodyPr lIns="0" tIns="0" rIns="0" bIns="0" rtlCol="0" anchor="t">
            <a:spAutoFit/>
          </a:bodyPr>
          <a:lstStyle/>
          <a:p>
            <a:pPr algn="just">
              <a:lnSpc>
                <a:spcPts val="5716"/>
              </a:lnSpc>
            </a:pPr>
            <a:r>
              <a:rPr lang="en-US" sz="3808">
                <a:solidFill>
                  <a:srgbClr val="000000"/>
                </a:solidFill>
                <a:latin typeface="Arial"/>
                <a:ea typeface="Arial"/>
                <a:cs typeface="Arial"/>
                <a:sym typeface="Arial"/>
              </a:rPr>
              <a:t>If you don't want to miss anything, sign up for newsletters and join our social media channels!</a:t>
            </a:r>
          </a:p>
          <a:p>
            <a:pPr algn="just">
              <a:lnSpc>
                <a:spcPts val="5716"/>
              </a:lnSpc>
            </a:pPr>
            <a:endParaRPr lang="en-US" sz="3808">
              <a:solidFill>
                <a:srgbClr val="000000"/>
              </a:solidFill>
              <a:latin typeface="Arial"/>
              <a:ea typeface="Arial"/>
              <a:cs typeface="Arial"/>
              <a:sym typeface="Arial"/>
            </a:endParaRPr>
          </a:p>
          <a:p>
            <a:pPr algn="just">
              <a:lnSpc>
                <a:spcPts val="5716"/>
              </a:lnSpc>
            </a:pPr>
            <a:r>
              <a:rPr lang="en-US" sz="3808" b="1" i="1">
                <a:solidFill>
                  <a:srgbClr val="000000"/>
                </a:solidFill>
                <a:latin typeface="Arimo Bold Italics"/>
                <a:ea typeface="Arimo Bold Italics"/>
                <a:cs typeface="Arimo Bold Italics"/>
                <a:sym typeface="Arimo Bold Italics"/>
              </a:rPr>
              <a:t>Do not hesitate to recommend to your friends, colleagues, contacts…</a:t>
            </a:r>
          </a:p>
          <a:p>
            <a:pPr algn="just">
              <a:lnSpc>
                <a:spcPts val="5716"/>
              </a:lnSpc>
            </a:pPr>
            <a:endParaRPr lang="en-US" sz="3808" b="1" i="1">
              <a:solidFill>
                <a:srgbClr val="000000"/>
              </a:solidFill>
              <a:latin typeface="Arimo Bold Italics"/>
              <a:ea typeface="Arimo Bold Italics"/>
              <a:cs typeface="Arimo Bold Italics"/>
              <a:sym typeface="Arimo Bold Italics"/>
            </a:endParaRPr>
          </a:p>
        </p:txBody>
      </p:sp>
      <p:sp>
        <p:nvSpPr>
          <p:cNvPr id="16" name="TextBox 16"/>
          <p:cNvSpPr txBox="1"/>
          <p:nvPr/>
        </p:nvSpPr>
        <p:spPr>
          <a:xfrm>
            <a:off x="8396079" y="1264667"/>
            <a:ext cx="12095791" cy="2180031"/>
          </a:xfrm>
          <a:prstGeom prst="rect">
            <a:avLst/>
          </a:prstGeom>
        </p:spPr>
        <p:txBody>
          <a:bodyPr lIns="0" tIns="0" rIns="0" bIns="0" rtlCol="0" anchor="t">
            <a:spAutoFit/>
          </a:bodyPr>
          <a:lstStyle/>
          <a:p>
            <a:pPr algn="ctr">
              <a:lnSpc>
                <a:spcPts val="14259"/>
              </a:lnSpc>
            </a:pPr>
            <a:r>
              <a:rPr lang="en-US" sz="10184" b="1">
                <a:solidFill>
                  <a:srgbClr val="76A240"/>
                </a:solidFill>
                <a:latin typeface="Arimo Bold"/>
                <a:ea typeface="Arimo Bold"/>
                <a:cs typeface="Arimo Bold"/>
                <a:sym typeface="Arimo Bold"/>
              </a:rPr>
              <a:t>Let's keep in touch!</a:t>
            </a:r>
          </a:p>
        </p:txBody>
      </p:sp>
      <p:sp>
        <p:nvSpPr>
          <p:cNvPr id="17" name="TextBox 17"/>
          <p:cNvSpPr txBox="1"/>
          <p:nvPr/>
        </p:nvSpPr>
        <p:spPr>
          <a:xfrm>
            <a:off x="12796881" y="11289819"/>
            <a:ext cx="20270349" cy="1529137"/>
          </a:xfrm>
          <a:prstGeom prst="rect">
            <a:avLst/>
          </a:prstGeom>
        </p:spPr>
        <p:txBody>
          <a:bodyPr lIns="0" tIns="0" rIns="0" bIns="0" rtlCol="0" anchor="t">
            <a:spAutoFit/>
          </a:bodyPr>
          <a:lstStyle/>
          <a:p>
            <a:pPr algn="l">
              <a:lnSpc>
                <a:spcPts val="12028"/>
              </a:lnSpc>
            </a:pPr>
            <a:r>
              <a:rPr lang="en-US" sz="6682" b="1" spc="13">
                <a:solidFill>
                  <a:srgbClr val="0D4CA4"/>
                </a:solidFill>
                <a:latin typeface="Arial Bold"/>
                <a:ea typeface="Arial Bold"/>
                <a:cs typeface="Arial Bold"/>
                <a:sym typeface="Arial Bold"/>
              </a:rPr>
              <a:t>  </a:t>
            </a:r>
            <a:r>
              <a:rPr lang="en-US" sz="6682" b="1" u="sng" spc="13">
                <a:solidFill>
                  <a:srgbClr val="0D4CA4"/>
                </a:solidFill>
                <a:latin typeface="Arial Bold"/>
                <a:ea typeface="Arial Bold"/>
                <a:cs typeface="Arial Bold"/>
                <a:sym typeface="Arial Bold"/>
                <a:hlinkClick r:id="rId12" tooltip="http://www.sitproject.eu"/>
              </a:rPr>
              <a:t>www.sitproject.eu</a:t>
            </a:r>
          </a:p>
        </p:txBody>
      </p:sp>
      <p:sp>
        <p:nvSpPr>
          <p:cNvPr id="18" name="Freeform 18">
            <a:hlinkClick r:id="rId13" tooltip="https://www.instagram.com/sit_sustainability_tclf"/>
          </p:cNvPr>
          <p:cNvSpPr/>
          <p:nvPr/>
        </p:nvSpPr>
        <p:spPr>
          <a:xfrm>
            <a:off x="1866041" y="21560732"/>
            <a:ext cx="2408757" cy="2408757"/>
          </a:xfrm>
          <a:custGeom>
            <a:avLst/>
            <a:gdLst/>
            <a:ahLst/>
            <a:cxnLst/>
            <a:rect l="l" t="t" r="r" b="b"/>
            <a:pathLst>
              <a:path w="2408757" h="2408757">
                <a:moveTo>
                  <a:pt x="0" y="0"/>
                </a:moveTo>
                <a:lnTo>
                  <a:pt x="2408757" y="0"/>
                </a:lnTo>
                <a:lnTo>
                  <a:pt x="2408757" y="2408757"/>
                </a:lnTo>
                <a:lnTo>
                  <a:pt x="0" y="24087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_SiT_NL7 FEBRUARY 2025.pptx</dc:title>
  <cp:revision>2</cp:revision>
  <dcterms:created xsi:type="dcterms:W3CDTF">2006-08-16T00:00:00Z</dcterms:created>
  <dcterms:modified xsi:type="dcterms:W3CDTF">2025-02-25T12:05:08Z</dcterms:modified>
  <dc:identifier>DAGdYSUKtJQ</dc:identifier>
</cp:coreProperties>
</file>